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96" r:id="rId6"/>
    <p:sldId id="301" r:id="rId7"/>
    <p:sldId id="302" r:id="rId8"/>
    <p:sldId id="303" r:id="rId9"/>
    <p:sldId id="258" r:id="rId10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6" autoAdjust="0"/>
    <p:restoredTop sz="94660"/>
  </p:normalViewPr>
  <p:slideViewPr>
    <p:cSldViewPr>
      <p:cViewPr varScale="1">
        <p:scale>
          <a:sx n="81" d="100"/>
          <a:sy n="81" d="100"/>
        </p:scale>
        <p:origin x="9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997B2B-85CE-4C96-9D90-7172536F70C0}" type="datetime1">
              <a:rPr lang="hr-HR" smtClean="0"/>
              <a:t>16.4.2020.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0B2E1-9071-4ECE-B123-C707419F5F6E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602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noProof="0" smtClean="0"/>
              <a:t>6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3892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18" name="Prostoručni oblik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9" name="Rezervirano mjesto za sliku 18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20" name="Rezervirano mjesto za tekst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8" name="Prostoručni oblik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9" name="Rezervirano mjesto za sliku 18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2" name="Prostoručni oblik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3" name="Rezervirano mjesto za sliku 12" descr="Prazno rezervirano mjesto za dodavanje slike. Kliknite rezervirano mjesto i odaberite sliku koju želite dodati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t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8" name="Prostoručni oblik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9" name="Rezervirano mjesto za sliku 8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0" name="Prostoručni oblik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1" name="Rezervirano mjesto za sliku 10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2" name="Prostoručni oblik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3" name="Rezervirano mjesto za sliku 12" descr="Prazno rezervirano mjesto za dodavanje slike. Kliknite rezervirano mjesto i odaberite sliku koju želite dodati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4" name="Prostoručni oblik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20" name="Prostoručni oblik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21" name="Rezervirano mjesto za sliku 20" descr="Prazno rezervirano mjesto za dodavanje slike. Kliknite rezervirano mjesto i odaberite sliku koju želite dodati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C4513F-D5C0-4D29-BEEB-9D5C853BBF23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9D5C44C-E2F0-4424-8A15-9D90880DB94B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C1D200F-9E7F-41F7-BD8F-92F444B7252C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DFCB8A-FB4D-4601-ADD6-4DE18AFE4FB0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7C8222-2AC3-402C-ACF4-666A58885761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8319F6-71F7-4B34-8356-4C9547299C0A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F3011F-3AB8-4585-85A4-15F67B8D5D29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/>
              <a:t>Uredite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7EA7A7-20DC-40C6-9145-84DCF0A7BB02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ručni oblik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12" name="Rezervirano mjesto za sliku 11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A1898E-8E3D-4FD3-ACC9-4C7E2066DB04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2697A75-0070-4214-BFC4-7831CBBBB62D}" type="datetime1">
              <a:rPr lang="hr-HR" noProof="0" smtClean="0"/>
              <a:pPr/>
              <a:t>16.4.2020.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3352" y="2204864"/>
            <a:ext cx="11161240" cy="914400"/>
          </a:xfrm>
        </p:spPr>
        <p:txBody>
          <a:bodyPr rtlCol="0">
            <a:normAutofit fontScale="90000"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PISANO DIJELJENJE TROZNAMENKASTOGA BROJA JEDNOZNAMENKASTIM</a:t>
            </a:r>
            <a:br>
              <a:rPr lang="hr-HR" sz="3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</a:br>
            <a:r>
              <a:rPr lang="hr-HR" sz="3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(brojevi S, D i J djeljenika djeljivi su djeliteljem)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95800" y="3598168"/>
            <a:ext cx="4464496" cy="1080120"/>
          </a:xfrm>
        </p:spPr>
        <p:txBody>
          <a:bodyPr rtlCol="0">
            <a:normAutofit/>
          </a:bodyPr>
          <a:lstStyle/>
          <a:p>
            <a:pPr algn="ctr"/>
            <a:endParaRPr lang="hr-HR" altLang="sr-Latn-RS" sz="2800" dirty="0">
              <a:solidFill>
                <a:schemeClr val="accent4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/>
            <a:r>
              <a:rPr lang="hr-HR" altLang="sr-Latn-R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ONG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>
          <a:xfrm>
            <a:off x="2907068" y="503000"/>
            <a:ext cx="6350115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92D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Pomoću tablice mjesnih vrijednosti</a:t>
            </a:r>
          </a:p>
        </p:txBody>
      </p:sp>
      <p:sp>
        <p:nvSpPr>
          <p:cNvPr id="27" name="Naslov 1"/>
          <p:cNvSpPr txBox="1">
            <a:spLocks/>
          </p:cNvSpPr>
          <p:nvPr/>
        </p:nvSpPr>
        <p:spPr>
          <a:xfrm>
            <a:off x="6243494" y="2258661"/>
            <a:ext cx="10144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: 2 =</a:t>
            </a: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633118"/>
              </p:ext>
            </p:extLst>
          </p:nvPr>
        </p:nvGraphicFramePr>
        <p:xfrm>
          <a:off x="4655840" y="1924658"/>
          <a:ext cx="1693977" cy="3341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659">
                  <a:extLst>
                    <a:ext uri="{9D8B030D-6E8A-4147-A177-3AD203B41FA5}">
                      <a16:colId xmlns:a16="http://schemas.microsoft.com/office/drawing/2014/main" val="1685915956"/>
                    </a:ext>
                  </a:extLst>
                </a:gridCol>
                <a:gridCol w="564659">
                  <a:extLst>
                    <a:ext uri="{9D8B030D-6E8A-4147-A177-3AD203B41FA5}">
                      <a16:colId xmlns:a16="http://schemas.microsoft.com/office/drawing/2014/main" val="1466776754"/>
                    </a:ext>
                  </a:extLst>
                </a:gridCol>
                <a:gridCol w="564659">
                  <a:extLst>
                    <a:ext uri="{9D8B030D-6E8A-4147-A177-3AD203B41FA5}">
                      <a16:colId xmlns:a16="http://schemas.microsoft.com/office/drawing/2014/main" val="3703548593"/>
                    </a:ext>
                  </a:extLst>
                </a:gridCol>
              </a:tblGrid>
              <a:tr h="407677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327993"/>
                  </a:ext>
                </a:extLst>
              </a:tr>
              <a:tr h="7205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hr-HR" sz="2300" kern="1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hr-HR" sz="2300" kern="1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hr-HR" sz="2300" kern="1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487606"/>
                  </a:ext>
                </a:extLst>
              </a:tr>
              <a:tr h="794109"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0518654"/>
                  </a:ext>
                </a:extLst>
              </a:tr>
              <a:tr h="709618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996743"/>
                  </a:ext>
                </a:extLst>
              </a:tr>
              <a:tr h="709618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578964"/>
                  </a:ext>
                </a:extLst>
              </a:tr>
            </a:tbl>
          </a:graphicData>
        </a:graphic>
      </p:graphicFrame>
      <p:graphicFrame>
        <p:nvGraphicFramePr>
          <p:cNvPr id="11" name="Tablic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68293"/>
              </p:ext>
            </p:extLst>
          </p:nvPr>
        </p:nvGraphicFramePr>
        <p:xfrm>
          <a:off x="7179325" y="1922036"/>
          <a:ext cx="1605876" cy="843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292">
                  <a:extLst>
                    <a:ext uri="{9D8B030D-6E8A-4147-A177-3AD203B41FA5}">
                      <a16:colId xmlns:a16="http://schemas.microsoft.com/office/drawing/2014/main" val="1376591995"/>
                    </a:ext>
                  </a:extLst>
                </a:gridCol>
                <a:gridCol w="535292">
                  <a:extLst>
                    <a:ext uri="{9D8B030D-6E8A-4147-A177-3AD203B41FA5}">
                      <a16:colId xmlns:a16="http://schemas.microsoft.com/office/drawing/2014/main" val="1894288202"/>
                    </a:ext>
                  </a:extLst>
                </a:gridCol>
                <a:gridCol w="535292">
                  <a:extLst>
                    <a:ext uri="{9D8B030D-6E8A-4147-A177-3AD203B41FA5}">
                      <a16:colId xmlns:a16="http://schemas.microsoft.com/office/drawing/2014/main" val="1855303984"/>
                    </a:ext>
                  </a:extLst>
                </a:gridCol>
              </a:tblGrid>
              <a:tr h="405051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8911367"/>
                  </a:ext>
                </a:extLst>
              </a:tr>
              <a:tr h="437982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5935118"/>
                  </a:ext>
                </a:extLst>
              </a:tr>
            </a:tbl>
          </a:graphicData>
        </a:graphic>
      </p:graphicFrame>
      <p:sp>
        <p:nvSpPr>
          <p:cNvPr id="23" name="Naslov 1"/>
          <p:cNvSpPr txBox="1">
            <a:spLocks/>
          </p:cNvSpPr>
          <p:nvPr/>
        </p:nvSpPr>
        <p:spPr>
          <a:xfrm>
            <a:off x="7117678" y="2280622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4" name="Naslov 1"/>
          <p:cNvSpPr txBox="1">
            <a:spLocks/>
          </p:cNvSpPr>
          <p:nvPr/>
        </p:nvSpPr>
        <p:spPr>
          <a:xfrm>
            <a:off x="4717646" y="2270686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25" name="Naslov 1"/>
          <p:cNvSpPr txBox="1">
            <a:spLocks/>
          </p:cNvSpPr>
          <p:nvPr/>
        </p:nvSpPr>
        <p:spPr>
          <a:xfrm>
            <a:off x="4517194" y="2607287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- 6</a:t>
            </a:r>
          </a:p>
        </p:txBody>
      </p:sp>
      <p:sp>
        <p:nvSpPr>
          <p:cNvPr id="26" name="Naslov 1"/>
          <p:cNvSpPr txBox="1">
            <a:spLocks/>
          </p:cNvSpPr>
          <p:nvPr/>
        </p:nvSpPr>
        <p:spPr>
          <a:xfrm>
            <a:off x="5261618" y="2274044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8</a:t>
            </a:r>
          </a:p>
        </p:txBody>
      </p:sp>
      <p:cxnSp>
        <p:nvCxnSpPr>
          <p:cNvPr id="19" name="Ravni poveznik 18"/>
          <p:cNvCxnSpPr/>
          <p:nvPr/>
        </p:nvCxnSpPr>
        <p:spPr>
          <a:xfrm>
            <a:off x="4655840" y="3068960"/>
            <a:ext cx="169397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aslov 1"/>
          <p:cNvSpPr txBox="1">
            <a:spLocks/>
          </p:cNvSpPr>
          <p:nvPr/>
        </p:nvSpPr>
        <p:spPr>
          <a:xfrm>
            <a:off x="4736384" y="2990764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29" name="Naslov 1"/>
          <p:cNvSpPr txBox="1">
            <a:spLocks/>
          </p:cNvSpPr>
          <p:nvPr/>
        </p:nvSpPr>
        <p:spPr>
          <a:xfrm>
            <a:off x="5297417" y="2997956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8</a:t>
            </a:r>
          </a:p>
        </p:txBody>
      </p:sp>
      <p:sp>
        <p:nvSpPr>
          <p:cNvPr id="30" name="Naslov 1"/>
          <p:cNvSpPr txBox="1">
            <a:spLocks/>
          </p:cNvSpPr>
          <p:nvPr/>
        </p:nvSpPr>
        <p:spPr>
          <a:xfrm>
            <a:off x="7730546" y="2280622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31" name="Naslov 1"/>
          <p:cNvSpPr txBox="1">
            <a:spLocks/>
          </p:cNvSpPr>
          <p:nvPr/>
        </p:nvSpPr>
        <p:spPr>
          <a:xfrm>
            <a:off x="5084076" y="3339824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- 8</a:t>
            </a:r>
          </a:p>
        </p:txBody>
      </p:sp>
      <p:cxnSp>
        <p:nvCxnSpPr>
          <p:cNvPr id="32" name="Ravni poveznik sa strelicom 31"/>
          <p:cNvCxnSpPr/>
          <p:nvPr/>
        </p:nvCxnSpPr>
        <p:spPr>
          <a:xfrm>
            <a:off x="5530236" y="2711391"/>
            <a:ext cx="0" cy="390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34"/>
          <p:cNvCxnSpPr/>
          <p:nvPr/>
        </p:nvCxnSpPr>
        <p:spPr>
          <a:xfrm>
            <a:off x="4655840" y="3834207"/>
            <a:ext cx="16939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Naslov 1"/>
          <p:cNvSpPr txBox="1">
            <a:spLocks/>
          </p:cNvSpPr>
          <p:nvPr/>
        </p:nvSpPr>
        <p:spPr>
          <a:xfrm>
            <a:off x="5297417" y="3744876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</a:p>
        </p:txBody>
      </p:sp>
      <p:cxnSp>
        <p:nvCxnSpPr>
          <p:cNvPr id="33" name="Ravni poveznik 32"/>
          <p:cNvCxnSpPr/>
          <p:nvPr/>
        </p:nvCxnSpPr>
        <p:spPr>
          <a:xfrm>
            <a:off x="4655840" y="4552578"/>
            <a:ext cx="16939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sa strelicom 36"/>
          <p:cNvCxnSpPr/>
          <p:nvPr/>
        </p:nvCxnSpPr>
        <p:spPr>
          <a:xfrm>
            <a:off x="6104722" y="2711391"/>
            <a:ext cx="0" cy="1122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Naslov 1"/>
          <p:cNvSpPr txBox="1">
            <a:spLocks/>
          </p:cNvSpPr>
          <p:nvPr/>
        </p:nvSpPr>
        <p:spPr>
          <a:xfrm>
            <a:off x="5841389" y="3763439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39" name="Naslov 1"/>
          <p:cNvSpPr txBox="1">
            <a:spLocks/>
          </p:cNvSpPr>
          <p:nvPr/>
        </p:nvSpPr>
        <p:spPr>
          <a:xfrm>
            <a:off x="5635601" y="4080064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- 4</a:t>
            </a:r>
          </a:p>
        </p:txBody>
      </p:sp>
      <p:sp>
        <p:nvSpPr>
          <p:cNvPr id="40" name="Naslov 1"/>
          <p:cNvSpPr txBox="1">
            <a:spLocks/>
          </p:cNvSpPr>
          <p:nvPr/>
        </p:nvSpPr>
        <p:spPr>
          <a:xfrm>
            <a:off x="5857675" y="4593595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41" name="Naslov 1"/>
          <p:cNvSpPr txBox="1">
            <a:spLocks/>
          </p:cNvSpPr>
          <p:nvPr/>
        </p:nvSpPr>
        <p:spPr>
          <a:xfrm>
            <a:off x="8241377" y="2280622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026" name="Picture 2" descr="Math Cartoon Stock Photos And Images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274">
            <a:off x="1586392" y="1993668"/>
            <a:ext cx="1883597" cy="20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Naslov 1"/>
          <p:cNvSpPr txBox="1">
            <a:spLocks/>
          </p:cNvSpPr>
          <p:nvPr/>
        </p:nvSpPr>
        <p:spPr>
          <a:xfrm>
            <a:off x="5814837" y="2273873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43" name="Naslov 1"/>
          <p:cNvSpPr>
            <a:spLocks noGrp="1"/>
          </p:cNvSpPr>
          <p:nvPr>
            <p:ph type="title"/>
          </p:nvPr>
        </p:nvSpPr>
        <p:spPr>
          <a:xfrm>
            <a:off x="392965" y="299570"/>
            <a:ext cx="2514103" cy="685525"/>
          </a:xfrm>
        </p:spPr>
        <p:txBody>
          <a:bodyPr rtlCol="0">
            <a:normAutofit/>
          </a:bodyPr>
          <a:lstStyle/>
          <a:p>
            <a:r>
              <a:rPr lang="hr-HR" altLang="sr-Latn-RS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primjer</a:t>
            </a:r>
          </a:p>
        </p:txBody>
      </p:sp>
    </p:spTree>
    <p:extLst>
      <p:ext uri="{BB962C8B-B14F-4D97-AF65-F5344CB8AC3E}">
        <p14:creationId xmlns:p14="http://schemas.microsoft.com/office/powerpoint/2010/main" val="307672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6" grpId="0"/>
      <p:bldP spid="38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>
          <a:xfrm>
            <a:off x="2829079" y="687617"/>
            <a:ext cx="6350115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92D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Bez tablice mjesnih vrijednosti</a:t>
            </a:r>
          </a:p>
        </p:txBody>
      </p:sp>
      <p:sp>
        <p:nvSpPr>
          <p:cNvPr id="27" name="Naslov 1"/>
          <p:cNvSpPr txBox="1">
            <a:spLocks/>
          </p:cNvSpPr>
          <p:nvPr/>
        </p:nvSpPr>
        <p:spPr>
          <a:xfrm>
            <a:off x="5129953" y="2140246"/>
            <a:ext cx="10144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: 2 =</a:t>
            </a:r>
          </a:p>
        </p:txBody>
      </p:sp>
      <p:sp>
        <p:nvSpPr>
          <p:cNvPr id="23" name="Naslov 1"/>
          <p:cNvSpPr txBox="1">
            <a:spLocks/>
          </p:cNvSpPr>
          <p:nvPr/>
        </p:nvSpPr>
        <p:spPr>
          <a:xfrm>
            <a:off x="6004137" y="2162207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4" name="Naslov 1"/>
          <p:cNvSpPr txBox="1">
            <a:spLocks/>
          </p:cNvSpPr>
          <p:nvPr/>
        </p:nvSpPr>
        <p:spPr>
          <a:xfrm>
            <a:off x="3604105" y="2152271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25" name="Naslov 1"/>
          <p:cNvSpPr txBox="1">
            <a:spLocks/>
          </p:cNvSpPr>
          <p:nvPr/>
        </p:nvSpPr>
        <p:spPr>
          <a:xfrm>
            <a:off x="3403653" y="2488872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- 6</a:t>
            </a:r>
          </a:p>
        </p:txBody>
      </p:sp>
      <p:sp>
        <p:nvSpPr>
          <p:cNvPr id="26" name="Naslov 1"/>
          <p:cNvSpPr txBox="1">
            <a:spLocks/>
          </p:cNvSpPr>
          <p:nvPr/>
        </p:nvSpPr>
        <p:spPr>
          <a:xfrm>
            <a:off x="4148077" y="2155629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8</a:t>
            </a:r>
          </a:p>
        </p:txBody>
      </p:sp>
      <p:cxnSp>
        <p:nvCxnSpPr>
          <p:cNvPr id="19" name="Ravni poveznik 18"/>
          <p:cNvCxnSpPr/>
          <p:nvPr/>
        </p:nvCxnSpPr>
        <p:spPr>
          <a:xfrm>
            <a:off x="3542299" y="2924944"/>
            <a:ext cx="64157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aslov 1"/>
          <p:cNvSpPr txBox="1">
            <a:spLocks/>
          </p:cNvSpPr>
          <p:nvPr/>
        </p:nvSpPr>
        <p:spPr>
          <a:xfrm>
            <a:off x="3622843" y="2872349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29" name="Naslov 1"/>
          <p:cNvSpPr txBox="1">
            <a:spLocks/>
          </p:cNvSpPr>
          <p:nvPr/>
        </p:nvSpPr>
        <p:spPr>
          <a:xfrm>
            <a:off x="4183876" y="2879541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8</a:t>
            </a:r>
          </a:p>
        </p:txBody>
      </p:sp>
      <p:sp>
        <p:nvSpPr>
          <p:cNvPr id="30" name="Naslov 1"/>
          <p:cNvSpPr txBox="1">
            <a:spLocks/>
          </p:cNvSpPr>
          <p:nvPr/>
        </p:nvSpPr>
        <p:spPr>
          <a:xfrm>
            <a:off x="6617005" y="2162207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31" name="Naslov 1"/>
          <p:cNvSpPr txBox="1">
            <a:spLocks/>
          </p:cNvSpPr>
          <p:nvPr/>
        </p:nvSpPr>
        <p:spPr>
          <a:xfrm>
            <a:off x="3970535" y="3221409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- 8</a:t>
            </a:r>
          </a:p>
        </p:txBody>
      </p:sp>
      <p:cxnSp>
        <p:nvCxnSpPr>
          <p:cNvPr id="32" name="Ravni poveznik sa strelicom 31"/>
          <p:cNvCxnSpPr/>
          <p:nvPr/>
        </p:nvCxnSpPr>
        <p:spPr>
          <a:xfrm>
            <a:off x="4416695" y="2592976"/>
            <a:ext cx="0" cy="390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34"/>
          <p:cNvCxnSpPr/>
          <p:nvPr/>
        </p:nvCxnSpPr>
        <p:spPr>
          <a:xfrm>
            <a:off x="4079776" y="3715792"/>
            <a:ext cx="621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Naslov 1"/>
          <p:cNvSpPr txBox="1">
            <a:spLocks/>
          </p:cNvSpPr>
          <p:nvPr/>
        </p:nvSpPr>
        <p:spPr>
          <a:xfrm>
            <a:off x="4183876" y="3626461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</a:p>
        </p:txBody>
      </p:sp>
      <p:cxnSp>
        <p:nvCxnSpPr>
          <p:cNvPr id="33" name="Ravni poveznik 32"/>
          <p:cNvCxnSpPr/>
          <p:nvPr/>
        </p:nvCxnSpPr>
        <p:spPr>
          <a:xfrm flipV="1">
            <a:off x="4655840" y="4434163"/>
            <a:ext cx="580436" cy="2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sa strelicom 36"/>
          <p:cNvCxnSpPr/>
          <p:nvPr/>
        </p:nvCxnSpPr>
        <p:spPr>
          <a:xfrm>
            <a:off x="4991181" y="2592976"/>
            <a:ext cx="0" cy="1122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Naslov 1"/>
          <p:cNvSpPr txBox="1">
            <a:spLocks/>
          </p:cNvSpPr>
          <p:nvPr/>
        </p:nvSpPr>
        <p:spPr>
          <a:xfrm>
            <a:off x="4727848" y="3645024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39" name="Naslov 1"/>
          <p:cNvSpPr txBox="1">
            <a:spLocks/>
          </p:cNvSpPr>
          <p:nvPr/>
        </p:nvSpPr>
        <p:spPr>
          <a:xfrm>
            <a:off x="4522060" y="3961649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- 4</a:t>
            </a:r>
          </a:p>
        </p:txBody>
      </p:sp>
      <p:sp>
        <p:nvSpPr>
          <p:cNvPr id="40" name="Naslov 1"/>
          <p:cNvSpPr txBox="1">
            <a:spLocks/>
          </p:cNvSpPr>
          <p:nvPr/>
        </p:nvSpPr>
        <p:spPr>
          <a:xfrm>
            <a:off x="4744134" y="4475180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41" name="Naslov 1"/>
          <p:cNvSpPr txBox="1">
            <a:spLocks/>
          </p:cNvSpPr>
          <p:nvPr/>
        </p:nvSpPr>
        <p:spPr>
          <a:xfrm>
            <a:off x="7127836" y="2162207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42" name="Naslov 1"/>
          <p:cNvSpPr txBox="1">
            <a:spLocks/>
          </p:cNvSpPr>
          <p:nvPr/>
        </p:nvSpPr>
        <p:spPr>
          <a:xfrm>
            <a:off x="4701296" y="2155458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8388">
            <a:off x="8577710" y="916251"/>
            <a:ext cx="2748435" cy="2748435"/>
          </a:xfrm>
          <a:prstGeom prst="rect">
            <a:avLst/>
          </a:prstGeom>
        </p:spPr>
      </p:pic>
      <p:sp>
        <p:nvSpPr>
          <p:cNvPr id="34" name="Naslov 1"/>
          <p:cNvSpPr>
            <a:spLocks noGrp="1"/>
          </p:cNvSpPr>
          <p:nvPr>
            <p:ph type="title"/>
          </p:nvPr>
        </p:nvSpPr>
        <p:spPr>
          <a:xfrm>
            <a:off x="407368" y="431226"/>
            <a:ext cx="2514103" cy="685525"/>
          </a:xfrm>
        </p:spPr>
        <p:txBody>
          <a:bodyPr rtlCol="0">
            <a:normAutofit/>
          </a:bodyPr>
          <a:lstStyle/>
          <a:p>
            <a:r>
              <a:rPr lang="hr-HR" altLang="sr-Latn-RS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primjer</a:t>
            </a:r>
          </a:p>
        </p:txBody>
      </p:sp>
    </p:spTree>
    <p:extLst>
      <p:ext uri="{BB962C8B-B14F-4D97-AF65-F5344CB8AC3E}">
        <p14:creationId xmlns:p14="http://schemas.microsoft.com/office/powerpoint/2010/main" val="56425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6" grpId="0"/>
      <p:bldP spid="38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>
          <a:xfrm>
            <a:off x="2907068" y="503000"/>
            <a:ext cx="6350115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92D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Pomoću tablice mjesnih vrijednosti</a:t>
            </a:r>
          </a:p>
        </p:txBody>
      </p:sp>
      <p:sp>
        <p:nvSpPr>
          <p:cNvPr id="27" name="Naslov 1"/>
          <p:cNvSpPr txBox="1">
            <a:spLocks/>
          </p:cNvSpPr>
          <p:nvPr/>
        </p:nvSpPr>
        <p:spPr>
          <a:xfrm>
            <a:off x="6243494" y="2258661"/>
            <a:ext cx="10144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: 3 =</a:t>
            </a:r>
          </a:p>
        </p:txBody>
      </p:sp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4655840" y="1924658"/>
          <a:ext cx="1693977" cy="3341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659">
                  <a:extLst>
                    <a:ext uri="{9D8B030D-6E8A-4147-A177-3AD203B41FA5}">
                      <a16:colId xmlns:a16="http://schemas.microsoft.com/office/drawing/2014/main" val="1685915956"/>
                    </a:ext>
                  </a:extLst>
                </a:gridCol>
                <a:gridCol w="564659">
                  <a:extLst>
                    <a:ext uri="{9D8B030D-6E8A-4147-A177-3AD203B41FA5}">
                      <a16:colId xmlns:a16="http://schemas.microsoft.com/office/drawing/2014/main" val="1466776754"/>
                    </a:ext>
                  </a:extLst>
                </a:gridCol>
                <a:gridCol w="564659">
                  <a:extLst>
                    <a:ext uri="{9D8B030D-6E8A-4147-A177-3AD203B41FA5}">
                      <a16:colId xmlns:a16="http://schemas.microsoft.com/office/drawing/2014/main" val="3703548593"/>
                    </a:ext>
                  </a:extLst>
                </a:gridCol>
              </a:tblGrid>
              <a:tr h="407677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327993"/>
                  </a:ext>
                </a:extLst>
              </a:tr>
              <a:tr h="7205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hr-HR" sz="2300" kern="1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hr-HR" sz="2300" kern="1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endParaRPr lang="hr-HR" sz="2300" kern="12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487606"/>
                  </a:ext>
                </a:extLst>
              </a:tr>
              <a:tr h="794109"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0518654"/>
                  </a:ext>
                </a:extLst>
              </a:tr>
              <a:tr h="709618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996743"/>
                  </a:ext>
                </a:extLst>
              </a:tr>
              <a:tr h="709618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3578964"/>
                  </a:ext>
                </a:extLst>
              </a:tr>
            </a:tbl>
          </a:graphicData>
        </a:graphic>
      </p:graphicFrame>
      <p:graphicFrame>
        <p:nvGraphicFramePr>
          <p:cNvPr id="11" name="Tablica 10"/>
          <p:cNvGraphicFramePr>
            <a:graphicFrameLocks noGrp="1"/>
          </p:cNvGraphicFramePr>
          <p:nvPr/>
        </p:nvGraphicFramePr>
        <p:xfrm>
          <a:off x="7179325" y="1922036"/>
          <a:ext cx="1605876" cy="843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292">
                  <a:extLst>
                    <a:ext uri="{9D8B030D-6E8A-4147-A177-3AD203B41FA5}">
                      <a16:colId xmlns:a16="http://schemas.microsoft.com/office/drawing/2014/main" val="1376591995"/>
                    </a:ext>
                  </a:extLst>
                </a:gridCol>
                <a:gridCol w="535292">
                  <a:extLst>
                    <a:ext uri="{9D8B030D-6E8A-4147-A177-3AD203B41FA5}">
                      <a16:colId xmlns:a16="http://schemas.microsoft.com/office/drawing/2014/main" val="1894288202"/>
                    </a:ext>
                  </a:extLst>
                </a:gridCol>
                <a:gridCol w="535292">
                  <a:extLst>
                    <a:ext uri="{9D8B030D-6E8A-4147-A177-3AD203B41FA5}">
                      <a16:colId xmlns:a16="http://schemas.microsoft.com/office/drawing/2014/main" val="1855303984"/>
                    </a:ext>
                  </a:extLst>
                </a:gridCol>
              </a:tblGrid>
              <a:tr h="405051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8911367"/>
                  </a:ext>
                </a:extLst>
              </a:tr>
              <a:tr h="437982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5935118"/>
                  </a:ext>
                </a:extLst>
              </a:tr>
            </a:tbl>
          </a:graphicData>
        </a:graphic>
      </p:graphicFrame>
      <p:sp>
        <p:nvSpPr>
          <p:cNvPr id="23" name="Naslov 1"/>
          <p:cNvSpPr txBox="1">
            <a:spLocks/>
          </p:cNvSpPr>
          <p:nvPr/>
        </p:nvSpPr>
        <p:spPr>
          <a:xfrm>
            <a:off x="7117678" y="2280622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4" name="Naslov 1"/>
          <p:cNvSpPr txBox="1">
            <a:spLocks/>
          </p:cNvSpPr>
          <p:nvPr/>
        </p:nvSpPr>
        <p:spPr>
          <a:xfrm>
            <a:off x="4717646" y="2270686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25" name="Naslov 1"/>
          <p:cNvSpPr txBox="1">
            <a:spLocks/>
          </p:cNvSpPr>
          <p:nvPr/>
        </p:nvSpPr>
        <p:spPr>
          <a:xfrm>
            <a:off x="4517194" y="2607287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- 6</a:t>
            </a:r>
          </a:p>
        </p:txBody>
      </p:sp>
      <p:sp>
        <p:nvSpPr>
          <p:cNvPr id="26" name="Naslov 1"/>
          <p:cNvSpPr txBox="1">
            <a:spLocks/>
          </p:cNvSpPr>
          <p:nvPr/>
        </p:nvSpPr>
        <p:spPr>
          <a:xfrm>
            <a:off x="5261618" y="2274044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9</a:t>
            </a:r>
          </a:p>
        </p:txBody>
      </p:sp>
      <p:cxnSp>
        <p:nvCxnSpPr>
          <p:cNvPr id="19" name="Ravni poveznik 18"/>
          <p:cNvCxnSpPr/>
          <p:nvPr/>
        </p:nvCxnSpPr>
        <p:spPr>
          <a:xfrm>
            <a:off x="4655840" y="3068960"/>
            <a:ext cx="169397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aslov 1"/>
          <p:cNvSpPr txBox="1">
            <a:spLocks/>
          </p:cNvSpPr>
          <p:nvPr/>
        </p:nvSpPr>
        <p:spPr>
          <a:xfrm>
            <a:off x="4736384" y="2990764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29" name="Naslov 1"/>
          <p:cNvSpPr txBox="1">
            <a:spLocks/>
          </p:cNvSpPr>
          <p:nvPr/>
        </p:nvSpPr>
        <p:spPr>
          <a:xfrm>
            <a:off x="5297417" y="2997956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9</a:t>
            </a:r>
          </a:p>
        </p:txBody>
      </p:sp>
      <p:sp>
        <p:nvSpPr>
          <p:cNvPr id="30" name="Naslov 1"/>
          <p:cNvSpPr txBox="1">
            <a:spLocks/>
          </p:cNvSpPr>
          <p:nvPr/>
        </p:nvSpPr>
        <p:spPr>
          <a:xfrm>
            <a:off x="7730546" y="2280622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1" name="Naslov 1"/>
          <p:cNvSpPr txBox="1">
            <a:spLocks/>
          </p:cNvSpPr>
          <p:nvPr/>
        </p:nvSpPr>
        <p:spPr>
          <a:xfrm>
            <a:off x="5084076" y="3339824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- 9</a:t>
            </a:r>
          </a:p>
        </p:txBody>
      </p:sp>
      <p:cxnSp>
        <p:nvCxnSpPr>
          <p:cNvPr id="32" name="Ravni poveznik sa strelicom 31"/>
          <p:cNvCxnSpPr/>
          <p:nvPr/>
        </p:nvCxnSpPr>
        <p:spPr>
          <a:xfrm>
            <a:off x="5530236" y="2711391"/>
            <a:ext cx="0" cy="390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34"/>
          <p:cNvCxnSpPr/>
          <p:nvPr/>
        </p:nvCxnSpPr>
        <p:spPr>
          <a:xfrm>
            <a:off x="4655840" y="3834207"/>
            <a:ext cx="16939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Naslov 1"/>
          <p:cNvSpPr txBox="1">
            <a:spLocks/>
          </p:cNvSpPr>
          <p:nvPr/>
        </p:nvSpPr>
        <p:spPr>
          <a:xfrm>
            <a:off x="5297417" y="3744876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</a:p>
        </p:txBody>
      </p:sp>
      <p:cxnSp>
        <p:nvCxnSpPr>
          <p:cNvPr id="33" name="Ravni poveznik 32"/>
          <p:cNvCxnSpPr/>
          <p:nvPr/>
        </p:nvCxnSpPr>
        <p:spPr>
          <a:xfrm>
            <a:off x="4655840" y="4552578"/>
            <a:ext cx="16939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sa strelicom 36"/>
          <p:cNvCxnSpPr/>
          <p:nvPr/>
        </p:nvCxnSpPr>
        <p:spPr>
          <a:xfrm>
            <a:off x="6104722" y="2711391"/>
            <a:ext cx="0" cy="1122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Naslov 1"/>
          <p:cNvSpPr txBox="1">
            <a:spLocks/>
          </p:cNvSpPr>
          <p:nvPr/>
        </p:nvSpPr>
        <p:spPr>
          <a:xfrm>
            <a:off x="5841389" y="3763439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9" name="Naslov 1"/>
          <p:cNvSpPr txBox="1">
            <a:spLocks/>
          </p:cNvSpPr>
          <p:nvPr/>
        </p:nvSpPr>
        <p:spPr>
          <a:xfrm>
            <a:off x="5635601" y="4080064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- 3</a:t>
            </a:r>
          </a:p>
        </p:txBody>
      </p:sp>
      <p:sp>
        <p:nvSpPr>
          <p:cNvPr id="40" name="Naslov 1"/>
          <p:cNvSpPr txBox="1">
            <a:spLocks/>
          </p:cNvSpPr>
          <p:nvPr/>
        </p:nvSpPr>
        <p:spPr>
          <a:xfrm>
            <a:off x="5857675" y="4593595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41" name="Naslov 1"/>
          <p:cNvSpPr txBox="1">
            <a:spLocks/>
          </p:cNvSpPr>
          <p:nvPr/>
        </p:nvSpPr>
        <p:spPr>
          <a:xfrm>
            <a:off x="8241377" y="2280622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026" name="Picture 2" descr="Math Cartoon Stock Photos And Images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274">
            <a:off x="1586392" y="1993668"/>
            <a:ext cx="1883597" cy="20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Naslov 1"/>
          <p:cNvSpPr txBox="1">
            <a:spLocks/>
          </p:cNvSpPr>
          <p:nvPr/>
        </p:nvSpPr>
        <p:spPr>
          <a:xfrm>
            <a:off x="5814837" y="2273873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43" name="Naslov 1"/>
          <p:cNvSpPr>
            <a:spLocks noGrp="1"/>
          </p:cNvSpPr>
          <p:nvPr>
            <p:ph type="title"/>
          </p:nvPr>
        </p:nvSpPr>
        <p:spPr>
          <a:xfrm>
            <a:off x="392965" y="299570"/>
            <a:ext cx="2514103" cy="685525"/>
          </a:xfrm>
        </p:spPr>
        <p:txBody>
          <a:bodyPr rtlCol="0">
            <a:normAutofit/>
          </a:bodyPr>
          <a:lstStyle/>
          <a:p>
            <a:r>
              <a:rPr lang="hr-HR" altLang="sr-Latn-RS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primjer</a:t>
            </a:r>
          </a:p>
        </p:txBody>
      </p:sp>
    </p:spTree>
    <p:extLst>
      <p:ext uri="{BB962C8B-B14F-4D97-AF65-F5344CB8AC3E}">
        <p14:creationId xmlns:p14="http://schemas.microsoft.com/office/powerpoint/2010/main" val="373100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6" grpId="0"/>
      <p:bldP spid="3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>
          <a:xfrm>
            <a:off x="2829079" y="687617"/>
            <a:ext cx="6350115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92D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Bez tablice mjesnih vrijednosti</a:t>
            </a:r>
          </a:p>
        </p:txBody>
      </p:sp>
      <p:sp>
        <p:nvSpPr>
          <p:cNvPr id="27" name="Naslov 1"/>
          <p:cNvSpPr txBox="1">
            <a:spLocks/>
          </p:cNvSpPr>
          <p:nvPr/>
        </p:nvSpPr>
        <p:spPr>
          <a:xfrm>
            <a:off x="5129953" y="2140246"/>
            <a:ext cx="10144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: 3 =</a:t>
            </a:r>
          </a:p>
        </p:txBody>
      </p:sp>
      <p:sp>
        <p:nvSpPr>
          <p:cNvPr id="23" name="Naslov 1"/>
          <p:cNvSpPr txBox="1">
            <a:spLocks/>
          </p:cNvSpPr>
          <p:nvPr/>
        </p:nvSpPr>
        <p:spPr>
          <a:xfrm>
            <a:off x="6004137" y="2162207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4" name="Naslov 1"/>
          <p:cNvSpPr txBox="1">
            <a:spLocks/>
          </p:cNvSpPr>
          <p:nvPr/>
        </p:nvSpPr>
        <p:spPr>
          <a:xfrm>
            <a:off x="3604105" y="2152271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25" name="Naslov 1"/>
          <p:cNvSpPr txBox="1">
            <a:spLocks/>
          </p:cNvSpPr>
          <p:nvPr/>
        </p:nvSpPr>
        <p:spPr>
          <a:xfrm>
            <a:off x="3403653" y="2488872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- 6</a:t>
            </a:r>
          </a:p>
        </p:txBody>
      </p:sp>
      <p:sp>
        <p:nvSpPr>
          <p:cNvPr id="26" name="Naslov 1"/>
          <p:cNvSpPr txBox="1">
            <a:spLocks/>
          </p:cNvSpPr>
          <p:nvPr/>
        </p:nvSpPr>
        <p:spPr>
          <a:xfrm>
            <a:off x="4148077" y="2155629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9</a:t>
            </a:r>
          </a:p>
        </p:txBody>
      </p:sp>
      <p:cxnSp>
        <p:nvCxnSpPr>
          <p:cNvPr id="19" name="Ravni poveznik 18"/>
          <p:cNvCxnSpPr/>
          <p:nvPr/>
        </p:nvCxnSpPr>
        <p:spPr>
          <a:xfrm>
            <a:off x="3542299" y="2924944"/>
            <a:ext cx="64157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aslov 1"/>
          <p:cNvSpPr txBox="1">
            <a:spLocks/>
          </p:cNvSpPr>
          <p:nvPr/>
        </p:nvSpPr>
        <p:spPr>
          <a:xfrm>
            <a:off x="3622843" y="2872349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29" name="Naslov 1"/>
          <p:cNvSpPr txBox="1">
            <a:spLocks/>
          </p:cNvSpPr>
          <p:nvPr/>
        </p:nvSpPr>
        <p:spPr>
          <a:xfrm>
            <a:off x="4183876" y="2879541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9</a:t>
            </a:r>
          </a:p>
        </p:txBody>
      </p:sp>
      <p:sp>
        <p:nvSpPr>
          <p:cNvPr id="30" name="Naslov 1"/>
          <p:cNvSpPr txBox="1">
            <a:spLocks/>
          </p:cNvSpPr>
          <p:nvPr/>
        </p:nvSpPr>
        <p:spPr>
          <a:xfrm>
            <a:off x="6617005" y="2162207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1" name="Naslov 1"/>
          <p:cNvSpPr txBox="1">
            <a:spLocks/>
          </p:cNvSpPr>
          <p:nvPr/>
        </p:nvSpPr>
        <p:spPr>
          <a:xfrm>
            <a:off x="3970535" y="3221409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- 9</a:t>
            </a:r>
          </a:p>
        </p:txBody>
      </p:sp>
      <p:cxnSp>
        <p:nvCxnSpPr>
          <p:cNvPr id="32" name="Ravni poveznik sa strelicom 31"/>
          <p:cNvCxnSpPr/>
          <p:nvPr/>
        </p:nvCxnSpPr>
        <p:spPr>
          <a:xfrm>
            <a:off x="4416695" y="2592976"/>
            <a:ext cx="0" cy="390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34"/>
          <p:cNvCxnSpPr/>
          <p:nvPr/>
        </p:nvCxnSpPr>
        <p:spPr>
          <a:xfrm>
            <a:off x="4148077" y="3715792"/>
            <a:ext cx="596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Naslov 1"/>
          <p:cNvSpPr txBox="1">
            <a:spLocks/>
          </p:cNvSpPr>
          <p:nvPr/>
        </p:nvSpPr>
        <p:spPr>
          <a:xfrm>
            <a:off x="4183876" y="3626461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</a:p>
        </p:txBody>
      </p:sp>
      <p:cxnSp>
        <p:nvCxnSpPr>
          <p:cNvPr id="33" name="Ravni poveznik 32"/>
          <p:cNvCxnSpPr/>
          <p:nvPr/>
        </p:nvCxnSpPr>
        <p:spPr>
          <a:xfrm flipV="1">
            <a:off x="4701296" y="4434163"/>
            <a:ext cx="534980" cy="2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sa strelicom 36"/>
          <p:cNvCxnSpPr/>
          <p:nvPr/>
        </p:nvCxnSpPr>
        <p:spPr>
          <a:xfrm>
            <a:off x="4991181" y="2592976"/>
            <a:ext cx="0" cy="1122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Naslov 1"/>
          <p:cNvSpPr txBox="1">
            <a:spLocks/>
          </p:cNvSpPr>
          <p:nvPr/>
        </p:nvSpPr>
        <p:spPr>
          <a:xfrm>
            <a:off x="4727848" y="3645024"/>
            <a:ext cx="600595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9" name="Naslov 1"/>
          <p:cNvSpPr txBox="1">
            <a:spLocks/>
          </p:cNvSpPr>
          <p:nvPr/>
        </p:nvSpPr>
        <p:spPr>
          <a:xfrm>
            <a:off x="4522060" y="3961649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- 3</a:t>
            </a:r>
          </a:p>
        </p:txBody>
      </p:sp>
      <p:sp>
        <p:nvSpPr>
          <p:cNvPr id="40" name="Naslov 1"/>
          <p:cNvSpPr txBox="1">
            <a:spLocks/>
          </p:cNvSpPr>
          <p:nvPr/>
        </p:nvSpPr>
        <p:spPr>
          <a:xfrm>
            <a:off x="4744134" y="4475180"/>
            <a:ext cx="893050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41" name="Naslov 1"/>
          <p:cNvSpPr txBox="1">
            <a:spLocks/>
          </p:cNvSpPr>
          <p:nvPr/>
        </p:nvSpPr>
        <p:spPr>
          <a:xfrm>
            <a:off x="7127836" y="2162207"/>
            <a:ext cx="498262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2" name="Naslov 1"/>
          <p:cNvSpPr txBox="1">
            <a:spLocks/>
          </p:cNvSpPr>
          <p:nvPr/>
        </p:nvSpPr>
        <p:spPr>
          <a:xfrm>
            <a:off x="4701296" y="2155458"/>
            <a:ext cx="579771" cy="494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altLang="sr-Latn-RS" sz="2400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8388">
            <a:off x="8577710" y="916251"/>
            <a:ext cx="2748435" cy="2748435"/>
          </a:xfrm>
          <a:prstGeom prst="rect">
            <a:avLst/>
          </a:prstGeom>
        </p:spPr>
      </p:pic>
      <p:sp>
        <p:nvSpPr>
          <p:cNvPr id="34" name="Naslov 1"/>
          <p:cNvSpPr>
            <a:spLocks noGrp="1"/>
          </p:cNvSpPr>
          <p:nvPr>
            <p:ph type="title"/>
          </p:nvPr>
        </p:nvSpPr>
        <p:spPr>
          <a:xfrm>
            <a:off x="407368" y="431226"/>
            <a:ext cx="2514103" cy="685525"/>
          </a:xfrm>
        </p:spPr>
        <p:txBody>
          <a:bodyPr rtlCol="0">
            <a:normAutofit/>
          </a:bodyPr>
          <a:lstStyle/>
          <a:p>
            <a:r>
              <a:rPr lang="hr-HR" altLang="sr-Latn-RS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primjer</a:t>
            </a:r>
          </a:p>
        </p:txBody>
      </p:sp>
    </p:spTree>
    <p:extLst>
      <p:ext uri="{BB962C8B-B14F-4D97-AF65-F5344CB8AC3E}">
        <p14:creationId xmlns:p14="http://schemas.microsoft.com/office/powerpoint/2010/main" val="40838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6" grpId="0"/>
      <p:bldP spid="3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3567832" y="2852936"/>
            <a:ext cx="591254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446088" indent="-4460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r-HR" sz="2800" dirty="0">
                <a:solidFill>
                  <a:srgbClr val="00B050"/>
                </a:solidFill>
                <a:latin typeface="Comic Sans MS" panose="030F0702030302020204" pitchFamily="66" charset="0"/>
                <a:cs typeface="Arial" pitchFamily="34" charset="0"/>
              </a:rPr>
              <a:t>Nadam se da ti nije bilo teško!</a:t>
            </a:r>
          </a:p>
        </p:txBody>
      </p:sp>
      <p:sp>
        <p:nvSpPr>
          <p:cNvPr id="4" name="Pravokutnik 3"/>
          <p:cNvSpPr/>
          <p:nvPr/>
        </p:nvSpPr>
        <p:spPr>
          <a:xfrm>
            <a:off x="5303912" y="623731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Djeca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227_TF03896101" id="{2F162434-E3AF-4908-BB74-B01857A4B26A}" vid="{95CCBC2F-A663-4AD9-AE79-BA46C80AE029}"/>
    </a:ext>
  </a:extLst>
</a:theme>
</file>

<file path=ppt/theme/theme2.xml><?xml version="1.0" encoding="utf-8"?>
<a:theme xmlns:a="http://schemas.openxmlformats.org/drawingml/2006/main" name="Tema sustava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40262f94-9f35-4ac3-9a90-690165a166b7"/>
    <ds:schemaRef ds:uri="http://www.w3.org/XML/1998/namespace"/>
    <ds:schemaRef ds:uri="http://schemas.microsoft.com/office/2006/documentManagement/types"/>
    <ds:schemaRef ds:uri="a4f35948-e619-41b3-aa29-22878b09cfd2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o obrazovanju s djecom na školskom dvorištu (široki zaslon)</Template>
  <TotalTime>604</TotalTime>
  <Words>210</Words>
  <Application>Microsoft Office PowerPoint</Application>
  <PresentationFormat>Widescreen</PresentationFormat>
  <Paragraphs>87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Comic Sans MS</vt:lpstr>
      <vt:lpstr>Times New Roman</vt:lpstr>
      <vt:lpstr>Wingdings</vt:lpstr>
      <vt:lpstr>Djeca 16 x 9</vt:lpstr>
      <vt:lpstr>PISANO DIJELJENJE TROZNAMENKASTOGA BROJA JEDNOZNAMENKASTIM (brojevi S, D i J djeljenika djeljivi su djeliteljem)</vt:lpstr>
      <vt:lpstr>1. primjer</vt:lpstr>
      <vt:lpstr>1. primjer</vt:lpstr>
      <vt:lpstr>2. primjer</vt:lpstr>
      <vt:lpstr>2. primjer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PISANO MNOŽENJE DVOZNAMENKASTOGA BROJA JEDNOZNAMENKASTIM BROJEM</dc:title>
  <dc:creator>Željka Vendl</dc:creator>
  <cp:keywords/>
  <cp:lastModifiedBy>Tanja Surina</cp:lastModifiedBy>
  <cp:revision>84</cp:revision>
  <dcterms:created xsi:type="dcterms:W3CDTF">2020-03-18T11:08:14Z</dcterms:created>
  <dcterms:modified xsi:type="dcterms:W3CDTF">2020-04-16T13:24:50Z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