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74" r:id="rId1"/>
  </p:sldMasterIdLst>
  <p:sldIdLst>
    <p:sldId id="256" r:id="rId2"/>
    <p:sldId id="257" r:id="rId3"/>
    <p:sldId id="258" r:id="rId4"/>
    <p:sldId id="266" r:id="rId5"/>
    <p:sldId id="267" r:id="rId6"/>
    <p:sldId id="259" r:id="rId7"/>
    <p:sldId id="265" r:id="rId8"/>
    <p:sldId id="268" r:id="rId9"/>
    <p:sldId id="260" r:id="rId10"/>
    <p:sldId id="261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120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66072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3/26/2020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31375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3/26/2020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720898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3/26/2020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79302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 cita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3/26/2020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720842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ili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3/26/2020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06615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3/26/2020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39838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3/26/2020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79535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3/26/2020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18739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94596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3/26/2020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24787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3/26/2020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39553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3/26/2020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85216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3/26/2020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97273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3/26/2020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63076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63943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3/26/2020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01745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  <p:sldLayoutId id="2147483786" r:id="rId12"/>
    <p:sldLayoutId id="2147483787" r:id="rId13"/>
    <p:sldLayoutId id="2147483788" r:id="rId14"/>
    <p:sldLayoutId id="2147483789" r:id="rId15"/>
    <p:sldLayoutId id="214748379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hr-HR" sz="4400" b="1" dirty="0"/>
              <a:t>PRIRODA I DRUŠTVO, 26. 3. 2020.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198336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2800" dirty="0">
                <a:solidFill>
                  <a:schemeClr val="tx1"/>
                </a:solidFill>
              </a:rPr>
              <a:t>Najveća voda stajaćica je more.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2400" dirty="0"/>
              <a:t>Naše more se zove Jadransko more.</a:t>
            </a: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345" y="2890982"/>
            <a:ext cx="7370041" cy="355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27477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r-HR" sz="4400" b="1" i="1" dirty="0"/>
              <a:t>VODE U ZAVIČAJU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688238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sz="2400" dirty="0"/>
              <a:t>Prisjetit ćemo se što smo u 2. razredu učili iz Prirode i društva o vodama u zavičaju.</a:t>
            </a:r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421419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92925" y="624109"/>
            <a:ext cx="7899584" cy="5859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2326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sz="2400" dirty="0"/>
              <a:t>Kako dijelimo vode u prirodi?</a:t>
            </a:r>
          </a:p>
          <a:p>
            <a:endParaRPr lang="hr-HR" sz="2400" dirty="0"/>
          </a:p>
          <a:p>
            <a:endParaRPr lang="hr-HR" sz="2400" dirty="0"/>
          </a:p>
          <a:p>
            <a:r>
              <a:rPr lang="hr-HR" sz="2400" dirty="0"/>
              <a:t>Vode u prirodi dijelimo na </a:t>
            </a:r>
            <a:r>
              <a:rPr lang="hr-HR" sz="2400" b="1" dirty="0">
                <a:solidFill>
                  <a:srgbClr val="0070C0"/>
                </a:solidFill>
              </a:rPr>
              <a:t>tekućice</a:t>
            </a:r>
            <a:r>
              <a:rPr lang="hr-HR" sz="2400" dirty="0">
                <a:solidFill>
                  <a:srgbClr val="0070C0"/>
                </a:solidFill>
              </a:rPr>
              <a:t> </a:t>
            </a:r>
            <a:r>
              <a:rPr lang="hr-HR" sz="2400" dirty="0"/>
              <a:t>i </a:t>
            </a:r>
            <a:r>
              <a:rPr lang="hr-HR" sz="2400" b="1" dirty="0">
                <a:solidFill>
                  <a:srgbClr val="0070C0"/>
                </a:solidFill>
              </a:rPr>
              <a:t>stajaćice</a:t>
            </a:r>
            <a:r>
              <a:rPr lang="hr-HR" sz="2400" dirty="0"/>
              <a:t>.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853331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2400" b="1" i="1" dirty="0">
                <a:solidFill>
                  <a:srgbClr val="002060"/>
                </a:solidFill>
              </a:rPr>
              <a:t>Vode tekućice su</a:t>
            </a:r>
            <a:r>
              <a:rPr lang="hr-HR" sz="2400" dirty="0">
                <a:solidFill>
                  <a:schemeClr val="tx1"/>
                </a:solidFill>
              </a:rPr>
              <a:t>:</a:t>
            </a:r>
            <a:br>
              <a:rPr lang="hr-HR" dirty="0"/>
            </a:b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hr-HR" dirty="0"/>
          </a:p>
          <a:p>
            <a:pPr lvl="4"/>
            <a:r>
              <a:rPr lang="hr-HR" sz="2400" dirty="0"/>
              <a:t>rijeke </a:t>
            </a:r>
          </a:p>
          <a:p>
            <a:endParaRPr lang="hr-HR" dirty="0"/>
          </a:p>
          <a:p>
            <a:pPr marL="0" indent="0">
              <a:buNone/>
            </a:pPr>
            <a:endParaRPr lang="hr-HR" dirty="0"/>
          </a:p>
          <a:p>
            <a:endParaRPr lang="hr-HR" dirty="0"/>
          </a:p>
          <a:p>
            <a:r>
              <a:rPr lang="hr-HR" sz="2400" dirty="0"/>
              <a:t>i potoci.  </a:t>
            </a: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7812" y="280987"/>
            <a:ext cx="4876800" cy="32480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7671" y="3986212"/>
            <a:ext cx="3911456" cy="26277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13118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2400" dirty="0">
                <a:solidFill>
                  <a:schemeClr val="tx1"/>
                </a:solidFill>
              </a:rPr>
              <a:t>Sjećaš li se koji su dijelovi voda tekućica?</a:t>
            </a:r>
            <a:endParaRPr lang="hr-HR" sz="2400" dirty="0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65746" y="1173018"/>
            <a:ext cx="9301018" cy="5684981"/>
          </a:xfrm>
          <a:prstGeom prst="rect">
            <a:avLst/>
          </a:prstGeom>
        </p:spPr>
      </p:pic>
      <p:sp>
        <p:nvSpPr>
          <p:cNvPr id="5" name="Strelica udesno 4"/>
          <p:cNvSpPr/>
          <p:nvPr/>
        </p:nvSpPr>
        <p:spPr>
          <a:xfrm rot="1538613">
            <a:off x="423777" y="1149314"/>
            <a:ext cx="2649980" cy="1148895"/>
          </a:xfrm>
          <a:prstGeom prst="rightArrow">
            <a:avLst/>
          </a:prstGeom>
          <a:solidFill>
            <a:srgbClr val="FFFF99"/>
          </a:solidFill>
          <a:ln w="28575">
            <a:solidFill>
              <a:srgbClr val="00206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1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izvor</a:t>
            </a:r>
            <a:r>
              <a:rPr lang="hr-HR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- mjesto gdje tekućica izvire</a:t>
            </a:r>
          </a:p>
        </p:txBody>
      </p:sp>
      <p:sp>
        <p:nvSpPr>
          <p:cNvPr id="6" name="Strelica udesno 5"/>
          <p:cNvSpPr/>
          <p:nvPr/>
        </p:nvSpPr>
        <p:spPr>
          <a:xfrm rot="19456029">
            <a:off x="3698590" y="4363793"/>
            <a:ext cx="2827207" cy="1209274"/>
          </a:xfrm>
          <a:prstGeom prst="rightArrow">
            <a:avLst/>
          </a:prstGeom>
          <a:solidFill>
            <a:srgbClr val="FFFF99"/>
          </a:solidFill>
          <a:ln w="28575">
            <a:solidFill>
              <a:srgbClr val="00206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hr-HR" b="1" dirty="0"/>
              <a:t>korito</a:t>
            </a:r>
            <a:r>
              <a:rPr lang="hr-HR" dirty="0"/>
              <a:t>-udubljenje kojim tekućica teče </a:t>
            </a:r>
          </a:p>
        </p:txBody>
      </p:sp>
      <p:sp>
        <p:nvSpPr>
          <p:cNvPr id="7" name="Strelica udesno 6"/>
          <p:cNvSpPr/>
          <p:nvPr/>
        </p:nvSpPr>
        <p:spPr>
          <a:xfrm rot="20331991">
            <a:off x="624818" y="3167064"/>
            <a:ext cx="3744314" cy="1696888"/>
          </a:xfrm>
          <a:prstGeom prst="rightArrow">
            <a:avLst/>
          </a:prstGeom>
          <a:solidFill>
            <a:srgbClr val="FFFF99"/>
          </a:solidFill>
          <a:ln w="28575">
            <a:solidFill>
              <a:srgbClr val="00206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hr-HR" sz="1600" b="1" dirty="0"/>
              <a:t>pritoka</a:t>
            </a:r>
            <a:r>
              <a:rPr lang="hr-HR" sz="1600" dirty="0"/>
              <a:t>-svaki vodotok (rijeka ili potok) koji se ulijeva u glavni riječni tok</a:t>
            </a:r>
          </a:p>
        </p:txBody>
      </p:sp>
      <p:sp>
        <p:nvSpPr>
          <p:cNvPr id="9" name="Strelica udesno 8"/>
          <p:cNvSpPr/>
          <p:nvPr/>
        </p:nvSpPr>
        <p:spPr>
          <a:xfrm rot="20515640">
            <a:off x="5122502" y="5048603"/>
            <a:ext cx="3579015" cy="1628916"/>
          </a:xfrm>
          <a:prstGeom prst="rightArrow">
            <a:avLst/>
          </a:prstGeom>
          <a:solidFill>
            <a:srgbClr val="FFFF99"/>
          </a:solidFill>
          <a:ln w="28575">
            <a:solidFill>
              <a:srgbClr val="00206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1600" b="1" dirty="0"/>
              <a:t>ušće</a:t>
            </a:r>
            <a:r>
              <a:rPr lang="hr-HR" sz="1600" dirty="0"/>
              <a:t>-mjesto gdje se tekućica ulijeva u more ili u drugu tekućicu</a:t>
            </a:r>
          </a:p>
        </p:txBody>
      </p:sp>
      <p:sp>
        <p:nvSpPr>
          <p:cNvPr id="11" name="Strelica udesno 10"/>
          <p:cNvSpPr/>
          <p:nvPr/>
        </p:nvSpPr>
        <p:spPr>
          <a:xfrm rot="19811757">
            <a:off x="3214036" y="4095269"/>
            <a:ext cx="2050472" cy="631016"/>
          </a:xfrm>
          <a:prstGeom prst="rightArrow">
            <a:avLst/>
          </a:prstGeom>
          <a:solidFill>
            <a:srgbClr val="FFFF99"/>
          </a:solidFill>
          <a:ln w="28575">
            <a:solidFill>
              <a:srgbClr val="00206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b="1" dirty="0"/>
              <a:t>desna obala</a:t>
            </a:r>
          </a:p>
        </p:txBody>
      </p:sp>
      <p:sp>
        <p:nvSpPr>
          <p:cNvPr id="12" name="Strelica ulijevo 11"/>
          <p:cNvSpPr/>
          <p:nvPr/>
        </p:nvSpPr>
        <p:spPr>
          <a:xfrm rot="20362929">
            <a:off x="5813071" y="2644714"/>
            <a:ext cx="1962343" cy="825655"/>
          </a:xfrm>
          <a:prstGeom prst="leftArrow">
            <a:avLst/>
          </a:prstGeom>
          <a:solidFill>
            <a:srgbClr val="FFFF99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b="1" dirty="0">
                <a:solidFill>
                  <a:schemeClr val="tx1"/>
                </a:solidFill>
              </a:rPr>
              <a:t>lijeva</a:t>
            </a:r>
            <a:r>
              <a:rPr lang="hr-HR" b="1" dirty="0"/>
              <a:t> </a:t>
            </a:r>
            <a:r>
              <a:rPr lang="hr-HR" b="1" dirty="0">
                <a:solidFill>
                  <a:schemeClr val="tx1"/>
                </a:solidFill>
              </a:rPr>
              <a:t>obala</a:t>
            </a:r>
          </a:p>
        </p:txBody>
      </p:sp>
    </p:spTree>
    <p:extLst>
      <p:ext uri="{BB962C8B-B14F-4D97-AF65-F5344CB8AC3E}">
        <p14:creationId xmlns:p14="http://schemas.microsoft.com/office/powerpoint/2010/main" val="3262401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6" grpId="0" animBg="1"/>
      <p:bldP spid="7" grpId="0" animBg="1"/>
      <p:bldP spid="9" grpId="0" animBg="1"/>
      <p:bldP spid="11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2400" dirty="0">
                <a:solidFill>
                  <a:schemeClr val="tx1"/>
                </a:solidFill>
              </a:rPr>
              <a:t>Prisjeti se kako određujemo lijevu i desnu stranu obale voda tekućica?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Stanemo u smjeru toka rijeke, leđima okrenutim prema izvoru. </a:t>
            </a:r>
          </a:p>
          <a:p>
            <a:r>
              <a:rPr lang="hr-HR" dirty="0"/>
              <a:t>Sada nam je na lijevoj strani lijeva obala, a na desnoj strani je desna obala.</a:t>
            </a:r>
          </a:p>
          <a:p>
            <a:endParaRPr lang="hr-HR" dirty="0"/>
          </a:p>
          <a:p>
            <a:endParaRPr lang="hr-HR" dirty="0"/>
          </a:p>
          <a:p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7687" y="3094181"/>
            <a:ext cx="6219825" cy="3472823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5963" y="3186504"/>
            <a:ext cx="952880" cy="1246911"/>
          </a:xfrm>
          <a:prstGeom prst="rect">
            <a:avLst/>
          </a:prstGeom>
        </p:spPr>
      </p:pic>
      <p:sp>
        <p:nvSpPr>
          <p:cNvPr id="7" name="Strelica udesno 6"/>
          <p:cNvSpPr/>
          <p:nvPr/>
        </p:nvSpPr>
        <p:spPr>
          <a:xfrm rot="1538613">
            <a:off x="2165814" y="2753387"/>
            <a:ext cx="1345270" cy="681587"/>
          </a:xfrm>
          <a:prstGeom prst="rightArrow">
            <a:avLst/>
          </a:prstGeom>
          <a:solidFill>
            <a:srgbClr val="FFFF99"/>
          </a:solidFill>
          <a:ln w="28575">
            <a:solidFill>
              <a:srgbClr val="00206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hr-HR" sz="1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izvor</a:t>
            </a:r>
            <a:r>
              <a:rPr lang="hr-HR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</p:txBody>
      </p:sp>
      <p:sp>
        <p:nvSpPr>
          <p:cNvPr id="9" name="Strelica udesno 8"/>
          <p:cNvSpPr/>
          <p:nvPr/>
        </p:nvSpPr>
        <p:spPr>
          <a:xfrm rot="19811757">
            <a:off x="3454209" y="4904683"/>
            <a:ext cx="2050472" cy="631016"/>
          </a:xfrm>
          <a:prstGeom prst="rightArrow">
            <a:avLst/>
          </a:prstGeom>
          <a:solidFill>
            <a:srgbClr val="FFFF99"/>
          </a:solidFill>
          <a:ln w="28575">
            <a:solidFill>
              <a:srgbClr val="00206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b="1" dirty="0"/>
              <a:t>desna obala</a:t>
            </a:r>
          </a:p>
        </p:txBody>
      </p:sp>
      <p:sp>
        <p:nvSpPr>
          <p:cNvPr id="12" name="Strelica ulijevo 11"/>
          <p:cNvSpPr/>
          <p:nvPr/>
        </p:nvSpPr>
        <p:spPr>
          <a:xfrm rot="19605494">
            <a:off x="5780200" y="3464581"/>
            <a:ext cx="1962343" cy="591957"/>
          </a:xfrm>
          <a:prstGeom prst="leftArrow">
            <a:avLst/>
          </a:prstGeom>
          <a:solidFill>
            <a:srgbClr val="FFFF99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b="1" dirty="0">
                <a:solidFill>
                  <a:schemeClr val="tx1"/>
                </a:solidFill>
              </a:rPr>
              <a:t>lijeva</a:t>
            </a:r>
            <a:r>
              <a:rPr lang="hr-HR" b="1" dirty="0"/>
              <a:t> </a:t>
            </a:r>
            <a:r>
              <a:rPr lang="hr-HR" b="1" dirty="0">
                <a:solidFill>
                  <a:schemeClr val="tx1"/>
                </a:solidFill>
              </a:rPr>
              <a:t>obala</a:t>
            </a:r>
          </a:p>
        </p:txBody>
      </p:sp>
    </p:spTree>
    <p:extLst>
      <p:ext uri="{BB962C8B-B14F-4D97-AF65-F5344CB8AC3E}">
        <p14:creationId xmlns:p14="http://schemas.microsoft.com/office/powerpoint/2010/main" val="3948201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  <p:bldP spid="9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2400" b="1" dirty="0">
                <a:solidFill>
                  <a:srgbClr val="002060"/>
                </a:solidFill>
              </a:rPr>
              <a:t>Vode stajaćice su:</a:t>
            </a:r>
            <a:br>
              <a:rPr lang="hr-HR" dirty="0"/>
            </a:b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2589212" y="2133599"/>
            <a:ext cx="8915400" cy="4895273"/>
          </a:xfrm>
        </p:spPr>
        <p:txBody>
          <a:bodyPr>
            <a:normAutofit/>
          </a:bodyPr>
          <a:lstStyle/>
          <a:p>
            <a:r>
              <a:rPr lang="hr-HR" sz="2400" dirty="0"/>
              <a:t>lokve</a:t>
            </a:r>
          </a:p>
          <a:p>
            <a:endParaRPr lang="hr-HR" sz="2400" dirty="0"/>
          </a:p>
          <a:p>
            <a:r>
              <a:rPr lang="hr-HR" sz="2400" dirty="0"/>
              <a:t>močvare</a:t>
            </a:r>
          </a:p>
          <a:p>
            <a:endParaRPr lang="hr-HR" sz="2800" dirty="0"/>
          </a:p>
          <a:p>
            <a:r>
              <a:rPr lang="hr-HR" sz="2400" dirty="0"/>
              <a:t>bare</a:t>
            </a:r>
          </a:p>
          <a:p>
            <a:pPr marL="0" indent="0">
              <a:buNone/>
            </a:pPr>
            <a:endParaRPr lang="hr-HR" sz="2400" dirty="0"/>
          </a:p>
          <a:p>
            <a:r>
              <a:rPr lang="hr-HR" sz="2400" dirty="0"/>
              <a:t>ribnjaci</a:t>
            </a:r>
          </a:p>
          <a:p>
            <a:endParaRPr lang="hr-HR" sz="2400" dirty="0"/>
          </a:p>
          <a:p>
            <a:r>
              <a:rPr lang="hr-HR" sz="2400" dirty="0"/>
              <a:t>jezera</a:t>
            </a:r>
          </a:p>
          <a:p>
            <a:endParaRPr lang="hr-HR" sz="2400" dirty="0"/>
          </a:p>
          <a:p>
            <a:endParaRPr lang="hr-HR" sz="2400" dirty="0"/>
          </a:p>
          <a:p>
            <a:endParaRPr lang="hr-HR" sz="2400" dirty="0"/>
          </a:p>
          <a:p>
            <a:pPr marL="0" indent="0">
              <a:buNone/>
            </a:pPr>
            <a:endParaRPr lang="hr-HR" sz="2400" dirty="0"/>
          </a:p>
          <a:p>
            <a:endParaRPr lang="hr-HR" sz="2800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4536" y="93307"/>
            <a:ext cx="3890818" cy="19765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0072" y="2107438"/>
            <a:ext cx="3472872" cy="18697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6891" y="2574228"/>
            <a:ext cx="1910195" cy="22960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7014" y="4984591"/>
            <a:ext cx="3235037" cy="17409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Slika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1265" y="4179584"/>
            <a:ext cx="3924011" cy="25459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02373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Pramen">
  <a:themeElements>
    <a:clrScheme name="Pramen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Pramen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ramen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209</TotalTime>
  <Words>172</Words>
  <Application>Microsoft Office PowerPoint</Application>
  <PresentationFormat>Widescreen</PresentationFormat>
  <Paragraphs>45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Century Gothic</vt:lpstr>
      <vt:lpstr>Wingdings 3</vt:lpstr>
      <vt:lpstr>Pramen</vt:lpstr>
      <vt:lpstr>PRIRODA I DRUŠTVO, 26. 3. 2020.</vt:lpstr>
      <vt:lpstr>VODE U ZAVIČAJU</vt:lpstr>
      <vt:lpstr>PowerPoint Presentation</vt:lpstr>
      <vt:lpstr>PowerPoint Presentation</vt:lpstr>
      <vt:lpstr>PowerPoint Presentation</vt:lpstr>
      <vt:lpstr>Vode tekućice su: </vt:lpstr>
      <vt:lpstr>Sjećaš li se koji su dijelovi voda tekućica?</vt:lpstr>
      <vt:lpstr>Prisjeti se kako određujemo lijevu i desnu stranu obale voda tekućica?</vt:lpstr>
      <vt:lpstr>Vode stajaćice su: </vt:lpstr>
      <vt:lpstr>Najveća voda stajaćica je more.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PRIRODA I DRUŠTVO, 26. 3. 2020.</dc:title>
  <dc:creator>danijela.ohnjec@gmail.com</dc:creator>
  <cp:lastModifiedBy>Tanja Surina</cp:lastModifiedBy>
  <cp:revision>17</cp:revision>
  <dcterms:created xsi:type="dcterms:W3CDTF">2020-03-25T14:33:42Z</dcterms:created>
  <dcterms:modified xsi:type="dcterms:W3CDTF">2020-03-26T08:46:52Z</dcterms:modified>
</cp:coreProperties>
</file>