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3" r:id="rId12"/>
    <p:sldId id="279" r:id="rId13"/>
    <p:sldId id="281" r:id="rId14"/>
    <p:sldId id="282" r:id="rId15"/>
    <p:sldId id="28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890"/>
    <a:srgbClr val="000000"/>
    <a:srgbClr val="FFCC00"/>
    <a:srgbClr val="254897"/>
    <a:srgbClr val="163CA6"/>
    <a:srgbClr val="223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4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3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40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934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00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27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6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5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151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367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120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886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49C2-150E-4020-B998-030112BF4F71}" type="datetimeFigureOut">
              <a:rPr lang="hr-HR" smtClean="0"/>
              <a:t>24.3.2020.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8F48-E4B3-4449-81F4-48CAB62D418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901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8686" y="2518043"/>
            <a:ext cx="7344228" cy="2440818"/>
          </a:xfrm>
        </p:spPr>
        <p:txBody>
          <a:bodyPr>
            <a:noAutofit/>
          </a:bodyPr>
          <a:lstStyle/>
          <a:p>
            <a:r>
              <a:rPr lang="hr-HR" sz="9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Hrvatska u Europskoj uniji</a:t>
            </a:r>
            <a:endParaRPr lang="hr-HR" sz="90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1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600" cy="3962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004" y="618186"/>
            <a:ext cx="7083380" cy="60788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dirty="0" smtClean="0">
                <a:solidFill>
                  <a:srgbClr val="FFCC00"/>
                </a:solidFill>
              </a:rPr>
              <a:t>EU – nastala kao rezultat procesa suradnje i integracije</a:t>
            </a:r>
          </a:p>
          <a:p>
            <a:pPr marL="457200" lvl="1" indent="0">
              <a:buNone/>
            </a:pPr>
            <a:endParaRPr lang="hr-HR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DRŽAVE OSNIVAČICE:</a:t>
            </a:r>
          </a:p>
          <a:p>
            <a:pPr marL="457200" lvl="1" indent="0">
              <a:buNone/>
            </a:pPr>
            <a:endParaRPr lang="hr-HR" sz="28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FRANCUSKA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BELGIJA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LUKSEMBURG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NJEMAČKA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ITALIJA</a:t>
            </a:r>
          </a:p>
          <a:p>
            <a:pPr lvl="1"/>
            <a:r>
              <a:rPr lang="hr-HR" sz="2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NIZOZEMSKA</a:t>
            </a:r>
            <a:endParaRPr lang="hr-HR" dirty="0" smtClean="0">
              <a:solidFill>
                <a:srgbClr val="FFCC00"/>
              </a:solidFill>
            </a:endParaRPr>
          </a:p>
          <a:p>
            <a:pPr lvl="1"/>
            <a:endParaRPr lang="hr-HR" dirty="0">
              <a:solidFill>
                <a:srgbClr val="FFCC00"/>
              </a:solidFill>
            </a:endParaRPr>
          </a:p>
          <a:p>
            <a:pPr lvl="1"/>
            <a:endParaRPr lang="hr-HR" dirty="0" smtClean="0">
              <a:solidFill>
                <a:srgbClr val="FFCC00"/>
              </a:solidFill>
            </a:endParaRPr>
          </a:p>
          <a:p>
            <a:pPr lvl="1"/>
            <a:endParaRPr lang="hr-HR" dirty="0">
              <a:solidFill>
                <a:srgbClr val="FFCC00"/>
              </a:solidFill>
            </a:endParaRPr>
          </a:p>
          <a:p>
            <a:pPr lvl="1"/>
            <a:endParaRPr lang="hr-HR" dirty="0" smtClean="0">
              <a:solidFill>
                <a:srgbClr val="FFCC00"/>
              </a:solidFill>
            </a:endParaRPr>
          </a:p>
          <a:p>
            <a:endParaRPr lang="hr-HR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9"/>
          <a:stretch/>
        </p:blipFill>
        <p:spPr>
          <a:xfrm>
            <a:off x="884419" y="-5660"/>
            <a:ext cx="7105338" cy="686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9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4432" y="5373754"/>
            <a:ext cx="6850488" cy="148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Republika Hrvatska – </a:t>
            </a:r>
            <a:endParaRPr lang="hr-HR" sz="3000" b="1" dirty="0" smtClean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članica EU-a od </a:t>
            </a: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srpnja 2013. 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59" y="1378658"/>
            <a:ext cx="5170634" cy="278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0" y="353776"/>
            <a:ext cx="6330509" cy="483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8802" y="344555"/>
            <a:ext cx="8627773" cy="6342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Bruxelles – glavni grad Belgije i glavni grad Europske unije</a:t>
            </a:r>
            <a:endParaRPr lang="hr-HR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6" y="1107745"/>
            <a:ext cx="8368048" cy="51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9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408" y="447585"/>
            <a:ext cx="6850488" cy="1484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Geslo EU-a: 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„Ujedinjeni u različitosti”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16" y="1691690"/>
            <a:ext cx="6583187" cy="4940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23929" y="3936171"/>
            <a:ext cx="3439733" cy="1460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0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Europe: </a:t>
            </a:r>
          </a:p>
          <a:p>
            <a:pPr marL="0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svibnja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72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46493" y="2186997"/>
            <a:ext cx="3908738" cy="1572096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000" dirty="0" smtClean="0"/>
              <a:t>Europska unija </a:t>
            </a:r>
          </a:p>
          <a:p>
            <a:pPr algn="ctr"/>
            <a:r>
              <a:rPr lang="hr-HR" sz="3000" dirty="0" smtClean="0"/>
              <a:t>EU</a:t>
            </a:r>
            <a:endParaRPr lang="hr-HR" sz="3000" dirty="0"/>
          </a:p>
        </p:txBody>
      </p:sp>
      <p:sp>
        <p:nvSpPr>
          <p:cNvPr id="3" name="Oval 2"/>
          <p:cNvSpPr/>
          <p:nvPr/>
        </p:nvSpPr>
        <p:spPr>
          <a:xfrm>
            <a:off x="144889" y="2669851"/>
            <a:ext cx="3284113" cy="1287887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Bruxelles – glavni grad EU-a</a:t>
            </a:r>
            <a:endParaRPr lang="hr-HR" sz="2500" dirty="0"/>
          </a:p>
        </p:txBody>
      </p:sp>
      <p:sp>
        <p:nvSpPr>
          <p:cNvPr id="4" name="Oval 3"/>
          <p:cNvSpPr/>
          <p:nvPr/>
        </p:nvSpPr>
        <p:spPr>
          <a:xfrm>
            <a:off x="8040710" y="3594029"/>
            <a:ext cx="3309871" cy="1148537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/>
              <a:t>Hrvatska – 1. srpnja 2013.</a:t>
            </a:r>
            <a:endParaRPr lang="hr-HR" sz="2500" dirty="0"/>
          </a:p>
        </p:txBody>
      </p:sp>
      <p:sp>
        <p:nvSpPr>
          <p:cNvPr id="5" name="Oval 4"/>
          <p:cNvSpPr/>
          <p:nvPr/>
        </p:nvSpPr>
        <p:spPr>
          <a:xfrm>
            <a:off x="882198" y="498556"/>
            <a:ext cx="3748829" cy="1290235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Euro – jedinstveni europski novac</a:t>
            </a:r>
            <a:endParaRPr lang="hr-HR" sz="2500" dirty="0"/>
          </a:p>
        </p:txBody>
      </p:sp>
      <p:sp>
        <p:nvSpPr>
          <p:cNvPr id="6" name="Oval 5"/>
          <p:cNvSpPr/>
          <p:nvPr/>
        </p:nvSpPr>
        <p:spPr>
          <a:xfrm>
            <a:off x="3942547" y="4305136"/>
            <a:ext cx="3606083" cy="1341549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zajednica nekih europskih zemalja</a:t>
            </a:r>
          </a:p>
        </p:txBody>
      </p:sp>
      <p:sp>
        <p:nvSpPr>
          <p:cNvPr id="7" name="Oval 6"/>
          <p:cNvSpPr/>
          <p:nvPr/>
        </p:nvSpPr>
        <p:spPr>
          <a:xfrm>
            <a:off x="7323786" y="1310826"/>
            <a:ext cx="2371860" cy="817541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Simboli </a:t>
            </a:r>
            <a:endParaRPr lang="hr-HR" sz="2500" dirty="0"/>
          </a:p>
        </p:txBody>
      </p:sp>
      <p:sp>
        <p:nvSpPr>
          <p:cNvPr id="8" name="Oval 7"/>
          <p:cNvSpPr/>
          <p:nvPr/>
        </p:nvSpPr>
        <p:spPr>
          <a:xfrm>
            <a:off x="9827083" y="1960239"/>
            <a:ext cx="2255948" cy="749190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Zastava  </a:t>
            </a:r>
            <a:endParaRPr lang="hr-HR" sz="2500" dirty="0"/>
          </a:p>
        </p:txBody>
      </p:sp>
      <p:sp>
        <p:nvSpPr>
          <p:cNvPr id="9" name="Oval 8"/>
          <p:cNvSpPr/>
          <p:nvPr/>
        </p:nvSpPr>
        <p:spPr>
          <a:xfrm>
            <a:off x="9304986" y="203400"/>
            <a:ext cx="2657339" cy="984430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Himna – </a:t>
            </a:r>
            <a:r>
              <a:rPr lang="hr-HR" sz="2500" i="1" dirty="0" smtClean="0"/>
              <a:t>Oda radosti </a:t>
            </a:r>
            <a:endParaRPr lang="hr-HR" sz="2500" i="1" dirty="0"/>
          </a:p>
        </p:txBody>
      </p:sp>
      <p:sp>
        <p:nvSpPr>
          <p:cNvPr id="12" name="Oval 11"/>
          <p:cNvSpPr/>
          <p:nvPr/>
        </p:nvSpPr>
        <p:spPr>
          <a:xfrm>
            <a:off x="144889" y="4802416"/>
            <a:ext cx="3728433" cy="1569074"/>
          </a:xfrm>
          <a:prstGeom prst="ellipse">
            <a:avLst/>
          </a:prstGeom>
          <a:solidFill>
            <a:srgbClr val="0828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/>
              <a:t>Jezici zemalja članica su službeni jezici EU-a</a:t>
            </a:r>
            <a:endParaRPr lang="hr-HR" sz="2500" dirty="0"/>
          </a:p>
        </p:txBody>
      </p:sp>
      <p:cxnSp>
        <p:nvCxnSpPr>
          <p:cNvPr id="14" name="Straight Connector 13"/>
          <p:cNvCxnSpPr>
            <a:stCxn id="5" idx="5"/>
          </p:cNvCxnSpPr>
          <p:nvPr/>
        </p:nvCxnSpPr>
        <p:spPr>
          <a:xfrm>
            <a:off x="4082024" y="1599840"/>
            <a:ext cx="549003" cy="734994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" idx="7"/>
            <a:endCxn id="7" idx="3"/>
          </p:cNvCxnSpPr>
          <p:nvPr/>
        </p:nvCxnSpPr>
        <p:spPr>
          <a:xfrm flipV="1">
            <a:off x="7182810" y="2008641"/>
            <a:ext cx="488327" cy="408584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23786" y="3301825"/>
            <a:ext cx="1232003" cy="606845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918081" y="885632"/>
            <a:ext cx="677159" cy="561902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99234" y="1820397"/>
            <a:ext cx="771663" cy="239978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827231" y="3624196"/>
            <a:ext cx="55732" cy="998578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166694" y="3064791"/>
            <a:ext cx="915330" cy="114721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789619" y="3526416"/>
            <a:ext cx="1652522" cy="1474645"/>
          </a:xfrm>
          <a:prstGeom prst="line">
            <a:avLst/>
          </a:prstGeom>
          <a:ln w="38100">
            <a:solidFill>
              <a:srgbClr val="082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2250" y="2193923"/>
            <a:ext cx="5492262" cy="1365202"/>
          </a:xfrm>
        </p:spPr>
        <p:txBody>
          <a:bodyPr>
            <a:normAutofit/>
          </a:bodyPr>
          <a:lstStyle/>
          <a:p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</a:t>
            </a:r>
            <a:endParaRPr lang="hr-H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7505" y="3699802"/>
            <a:ext cx="7644618" cy="1744395"/>
          </a:xfrm>
        </p:spPr>
        <p:txBody>
          <a:bodyPr>
            <a:normAutofit/>
          </a:bodyPr>
          <a:lstStyle/>
          <a:p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zajednica nekih europskih zemalja</a:t>
            </a: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0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387" y="485995"/>
            <a:ext cx="10515600" cy="1325563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621" y="1980370"/>
            <a:ext cx="10515600" cy="4351338"/>
          </a:xfrm>
        </p:spPr>
        <p:txBody>
          <a:bodyPr/>
          <a:lstStyle/>
          <a:p>
            <a:r>
              <a:rPr lang="hr-H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STANOVNICI 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putovanje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školovanje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posao</a:t>
            </a:r>
          </a:p>
          <a:p>
            <a:pPr marL="457200" lvl="1" indent="0">
              <a:buNone/>
            </a:pP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Svaki stanovnik Europske unije državljanin je svoje države, ali i Europske unije</a:t>
            </a:r>
          </a:p>
          <a:p>
            <a:pPr lvl="1"/>
            <a:endParaRPr lang="hr-HR" dirty="0" smtClean="0"/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166" y="0"/>
            <a:ext cx="5645834" cy="43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7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380" y="791115"/>
            <a:ext cx="5112435" cy="1300602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DRŽAVE ČLANICE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5424" y="2363371"/>
            <a:ext cx="9101798" cy="3291841"/>
          </a:xfrm>
        </p:spPr>
        <p:txBody>
          <a:bodyPr>
            <a:normAutofit/>
          </a:bodyPr>
          <a:lstStyle/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zadržavaju svoje državne simbole i svoj jezik</a:t>
            </a: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nema svoj posebni jezik</a:t>
            </a: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r-HR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 jezici kojima se govori u zemljama članicama SLUŽBENI su JEZICI Europske unije</a:t>
            </a:r>
          </a:p>
          <a:p>
            <a:pPr lvl="1"/>
            <a:endParaRPr lang="hr-HR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544" y="0"/>
            <a:ext cx="5065930" cy="387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2000" b="-8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153" y="2363013"/>
            <a:ext cx="7194454" cy="1313363"/>
          </a:xfrm>
        </p:spPr>
        <p:txBody>
          <a:bodyPr>
            <a:normAutofit/>
          </a:bodyPr>
          <a:lstStyle/>
          <a:p>
            <a:r>
              <a:rPr lang="hr-HR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EUROPSKA UNIJA - simboli</a:t>
            </a:r>
            <a:endParaRPr lang="hr-HR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4259" y="3148343"/>
            <a:ext cx="7881871" cy="2325178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HIMNA – </a:t>
            </a:r>
            <a:r>
              <a:rPr lang="hr-HR" sz="6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 radosti</a:t>
            </a:r>
          </a:p>
          <a:p>
            <a:pPr lvl="2"/>
            <a:r>
              <a:rPr lang="hr-HR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ZASTAVA </a:t>
            </a:r>
            <a:endParaRPr lang="hr-HR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87334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9745" y="5831059"/>
            <a:ext cx="11467399" cy="1026941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hr-HR" sz="3200" b="1" dirty="0" smtClean="0">
                <a:solidFill>
                  <a:srgbClr val="223C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ZASTAVA – simbolizira ujedinjenost europskih naroda i zemalja u jednu zajednicu </a:t>
            </a:r>
            <a:endParaRPr lang="hr-HR" sz="3200" b="1" dirty="0">
              <a:solidFill>
                <a:srgbClr val="223C6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4" y="119921"/>
            <a:ext cx="8398413" cy="559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8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492" y="294728"/>
            <a:ext cx="9101798" cy="111434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r-HR" sz="4500" b="1" dirty="0" smtClean="0">
                <a:solidFill>
                  <a:srgbClr val="08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 – jedinstveni europski novac</a:t>
            </a:r>
            <a:endParaRPr lang="hr-HR" sz="4500" b="1" dirty="0">
              <a:solidFill>
                <a:srgbClr val="08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sz="35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hr-H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3" y="1409075"/>
            <a:ext cx="4871471" cy="46391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246" y="1636302"/>
            <a:ext cx="5779437" cy="43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3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87" y="2075813"/>
            <a:ext cx="4547016" cy="443334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57" y="0"/>
            <a:ext cx="629174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9775" cy="207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8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30" y="2311756"/>
            <a:ext cx="4810770" cy="1344188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Članstvo u EU stalno se širi.</a:t>
            </a:r>
            <a:endParaRPr lang="hr-HR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-38638"/>
            <a:ext cx="9010919" cy="6890704"/>
          </a:xfrm>
        </p:spPr>
      </p:pic>
    </p:spTree>
    <p:extLst>
      <p:ext uri="{BB962C8B-B14F-4D97-AF65-F5344CB8AC3E}">
        <p14:creationId xmlns:p14="http://schemas.microsoft.com/office/powerpoint/2010/main" val="13799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178</Words>
  <Application>Microsoft Office PowerPoint</Application>
  <PresentationFormat>Široki zaslon</PresentationFormat>
  <Paragraphs>54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Hrvatska u Europskoj uniji</vt:lpstr>
      <vt:lpstr>Europska unija</vt:lpstr>
      <vt:lpstr>Europska unija</vt:lpstr>
      <vt:lpstr>DRŽAVE ČLANICE</vt:lpstr>
      <vt:lpstr>EUROPSKA UNIJA - simboli</vt:lpstr>
      <vt:lpstr>PowerPointova prezentacija</vt:lpstr>
      <vt:lpstr>PowerPointova prezentacija</vt:lpstr>
      <vt:lpstr>PowerPointova prezentacija</vt:lpstr>
      <vt:lpstr>Članstvo u EU stalno se širi.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Europska unija</dc:title>
  <dc:creator>Martina</dc:creator>
  <cp:lastModifiedBy>Skola</cp:lastModifiedBy>
  <cp:revision>26</cp:revision>
  <dcterms:created xsi:type="dcterms:W3CDTF">2015-03-09T18:56:34Z</dcterms:created>
  <dcterms:modified xsi:type="dcterms:W3CDTF">2020-03-24T07:54:25Z</dcterms:modified>
</cp:coreProperties>
</file>