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2"/>
  </p:notesMasterIdLst>
  <p:sldIdLst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1133475"/>
  <p:embeddedFontLst>
    <p:embeddedFont>
      <p:font typeface="Quattrocento Sans" panose="020B0604020202020204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j8Kx8NbCCNDRIpYj/oDDuf21bs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24FDC0-EC62-4E59-B256-B3F58E935B8C}">
  <a:tblStyle styleId="{C324FDC0-EC62-4E59-B256-B3F58E935B8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59" autoAdjust="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52" Type="http://customschemas.google.com/relationships/presentationmetadata" Target="meta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5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97904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8" name="Google Shape;18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268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6" name="Google Shape;19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3249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5" name="Google Shape;20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/>
              <a:t>Obavezni prvi slajd, stoji otvoren prije početka prezentacije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 dirty="0"/>
              <a:t>Na njemu ništa ne mijenjate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6" name="Google Shape;20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504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0814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67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367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3156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5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9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28" name="Google Shape;2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3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5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5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5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5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4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4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40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3" name="Google Shape;13;p4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9326843" y="5745764"/>
            <a:ext cx="2768138" cy="1041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4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6118923" y="6174372"/>
            <a:ext cx="2207072" cy="548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0"/>
          <p:cNvSpPr txBox="1"/>
          <p:nvPr/>
        </p:nvSpPr>
        <p:spPr>
          <a:xfrm>
            <a:off x="3005613" y="6237191"/>
            <a:ext cx="2111433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 Cjelovite kurikularne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4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47118" y="6174372"/>
            <a:ext cx="1456618" cy="52574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6"/>
          <p:cNvSpPr txBox="1"/>
          <p:nvPr/>
        </p:nvSpPr>
        <p:spPr>
          <a:xfrm>
            <a:off x="2092036" y="2602923"/>
            <a:ext cx="818110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Obilježavamo Europski tjedan novca</a:t>
            </a:r>
            <a:r>
              <a:rPr lang="hr-H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1">
                <a:solidFill>
                  <a:srgbClr val="5B9BD5"/>
                </a:solidFill>
                <a:latin typeface="Calibri"/>
                <a:ea typeface="Calibri"/>
                <a:cs typeface="Calibri"/>
                <a:sym typeface="Calibri"/>
              </a:rPr>
              <a:t>od 23. do 27. ožujka 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581435" y="2144808"/>
            <a:ext cx="114321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 kojoj je novčanici prikazan istarski gradić Motovun?</a:t>
            </a:r>
            <a:endParaRPr sz="4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7"/>
          <p:cNvSpPr txBox="1"/>
          <p:nvPr/>
        </p:nvSpPr>
        <p:spPr>
          <a:xfrm>
            <a:off x="628651" y="4196195"/>
            <a:ext cx="11497537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Točan odgovor: Motovun je prikazan na naličju novčanice od 10 kn.</a:t>
            </a:r>
            <a:endParaRPr sz="320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8"/>
          <p:cNvSpPr txBox="1"/>
          <p:nvPr/>
        </p:nvSpPr>
        <p:spPr>
          <a:xfrm>
            <a:off x="1633105" y="2048741"/>
            <a:ext cx="933276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Koje su sve ptice prikazane na hrvatskom novcu?</a:t>
            </a:r>
            <a:endParaRPr sz="36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 txBox="1"/>
          <p:nvPr/>
        </p:nvSpPr>
        <p:spPr>
          <a:xfrm>
            <a:off x="1849583" y="4014354"/>
            <a:ext cx="8891153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Točan odgovor: Na naličju kovanice od 1 kn prikazan je slavuj, a na naličju novčanice od 20 kn je golubica.</a:t>
            </a:r>
            <a:endParaRPr sz="32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9"/>
          <p:cNvSpPr txBox="1"/>
          <p:nvPr/>
        </p:nvSpPr>
        <p:spPr>
          <a:xfrm>
            <a:off x="611333" y="1988127"/>
            <a:ext cx="112464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 kojoj su novčanici prikazane znamenitosti Osijeka?</a:t>
            </a:r>
            <a:endParaRPr sz="400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9"/>
          <p:cNvSpPr txBox="1"/>
          <p:nvPr/>
        </p:nvSpPr>
        <p:spPr>
          <a:xfrm>
            <a:off x="2819401" y="3711287"/>
            <a:ext cx="737754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Točan odgovor: Na novčanici od 200 kn.</a:t>
            </a:r>
            <a:endParaRPr sz="32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0"/>
          <p:cNvSpPr txBox="1"/>
          <p:nvPr/>
        </p:nvSpPr>
        <p:spPr>
          <a:xfrm>
            <a:off x="420833" y="1944832"/>
            <a:ext cx="11471563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Koja je znamenitost našeg glavnog grada prikazana </a:t>
            </a:r>
            <a:endParaRPr sz="4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b="0" i="0" u="none" strike="noStrike" cap="none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                    i na kojoj novčanici?</a:t>
            </a:r>
            <a:endParaRPr sz="4000" b="0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1546516" y="4093424"/>
            <a:ext cx="1034588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Točan odgovor: Na novčanici od 1 000 kn prikazana je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zagrebačka katedrala.        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1"/>
          <p:cNvSpPr txBox="1"/>
          <p:nvPr/>
        </p:nvSpPr>
        <p:spPr>
          <a:xfrm>
            <a:off x="2187287" y="2031423"/>
            <a:ext cx="9072995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Na koliko je hrvatskih kovanica prikazan</a:t>
            </a:r>
            <a:endParaRPr sz="4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             hrast lužnjak i na kojima?</a:t>
            </a:r>
            <a:endParaRPr sz="4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1"/>
          <p:cNvSpPr txBox="1"/>
          <p:nvPr/>
        </p:nvSpPr>
        <p:spPr>
          <a:xfrm>
            <a:off x="985406" y="3789290"/>
            <a:ext cx="1051386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Točan odgovor: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200" dirty="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Hrast lužnjak prikazan je na 3 kovanice: 5 kuna, 2 kune i 5 lipa.</a:t>
            </a:r>
            <a:endParaRPr sz="3200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3" name="Google Shape;243;p12"/>
          <p:cNvGraphicFramePr/>
          <p:nvPr/>
        </p:nvGraphicFramePr>
        <p:xfrm>
          <a:off x="1203157" y="1193131"/>
          <a:ext cx="10227475" cy="4663480"/>
        </p:xfrm>
        <a:graphic>
          <a:graphicData uri="http://schemas.openxmlformats.org/drawingml/2006/table">
            <a:tbl>
              <a:tblPr firstRow="1" bandRow="1">
                <a:noFill/>
                <a:tableStyleId>{C324FDC0-EC62-4E59-B256-B3F58E935B8C}</a:tableStyleId>
              </a:tblPr>
              <a:tblGrid>
                <a:gridCol w="2005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956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09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45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63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alibri"/>
                        <a:buNone/>
                      </a:pP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U POTPUNOSTI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DJELOMIČNO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ZADOVOLJAVA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 dirty="0"/>
                        <a:t>ODGOVORI</a:t>
                      </a:r>
                      <a:endParaRPr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/>
                        <a:t>Odgovaram t</a:t>
                      </a:r>
                      <a:r>
                        <a:rPr lang="hr-HR" sz="2400" u="none" strike="noStrike" cap="none"/>
                        <a:t>očnom i potpunom rečenicom.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/>
                        <a:t>Griješim u dva do tri odgovora. 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/>
                        <a:t>Griješim, ali su mi pitanja pomogla za daljnje učenje.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/>
                        <a:t>BRZINA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hr-HR" sz="2400" u="none" strike="noStrike" cap="none"/>
                        <a:t>Brzo čitam pitanja i izričem odgovore.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/>
                        <a:t>Sporije čitam i treba mi malo više vremena.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2400" u="none" strike="noStrike" cap="none"/>
                        <a:t>Morat ću dodatno vježbati brzinu čitanja.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hr-HR" sz="2400" u="none" strike="noStrike" cap="none"/>
                        <a:t>SIGURNOST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hr-HR" sz="2400" u="none" strike="noStrike" cap="none"/>
                        <a:t>Sigurna/siguran sam u svoje odgovore i s lakoćom odgovaram na pitanja.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hr-HR" sz="2400" u="none" strike="noStrike" cap="none"/>
                        <a:t>Tražim pogledom odobravanje učiteljice.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hr-HR" sz="2400" u="none" strike="noStrike" cap="none" dirty="0"/>
                        <a:t>Nesigurna/nesiguran sam pa nekad niti ne želim reći odgovor iako bi odgovor mogao biti točan.</a:t>
                      </a:r>
                      <a:endParaRPr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44" name="Google Shape;244;p12"/>
          <p:cNvSpPr txBox="1"/>
          <p:nvPr/>
        </p:nvSpPr>
        <p:spPr>
          <a:xfrm>
            <a:off x="142373" y="322847"/>
            <a:ext cx="358541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SAMOVREDNOVANJE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5" name="Google Shape;245;p12"/>
          <p:cNvGrpSpPr/>
          <p:nvPr/>
        </p:nvGrpSpPr>
        <p:grpSpPr>
          <a:xfrm>
            <a:off x="4146453" y="385107"/>
            <a:ext cx="5674394" cy="921920"/>
            <a:chOff x="4360444" y="1252287"/>
            <a:chExt cx="5383631" cy="921920"/>
          </a:xfrm>
        </p:grpSpPr>
        <p:pic>
          <p:nvPicPr>
            <p:cNvPr id="246" name="Google Shape;246;p12" descr="Nasmijano lice bez ispune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601326" y="1257300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7" name="Google Shape;247;p12" descr="Neutralno lice bez ispu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829675" y="125980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12" descr="Nacereno lice bez ispune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360444" y="1252287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D10F59D587A4AA3026165A57E4632" ma:contentTypeVersion="10" ma:contentTypeDescription="Create a new document." ma:contentTypeScope="" ma:versionID="dd7b6822a2f6e840edabc59c4e8c74a0">
  <xsd:schema xmlns:xsd="http://www.w3.org/2001/XMLSchema" xmlns:xs="http://www.w3.org/2001/XMLSchema" xmlns:p="http://schemas.microsoft.com/office/2006/metadata/properties" xmlns:ns2="9e35bf89-78aa-460c-be0b-ce41932056ff" targetNamespace="http://schemas.microsoft.com/office/2006/metadata/properties" ma:root="true" ma:fieldsID="d17d69f48f6d8d3884390931344a5b60" ns2:_="">
    <xsd:import namespace="9e35bf89-78aa-460c-be0b-ce4193205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CDDD23-AF46-4BA8-BD08-3D6B64A43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8CE047-A61B-4D2A-94E5-8F65E3951EA3}">
  <ds:schemaRefs>
    <ds:schemaRef ds:uri="http://schemas.microsoft.com/office/2006/metadata/properties"/>
    <ds:schemaRef ds:uri="http://purl.org/dc/elements/1.1/"/>
    <ds:schemaRef ds:uri="9e35bf89-78aa-460c-be0b-ce41932056ff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A303A45-ED95-43F2-B2AC-7102A1EAFC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35bf89-78aa-460c-be0b-ce41932056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273</Words>
  <Application>Microsoft Office PowerPoint</Application>
  <PresentationFormat>Široki zaslon</PresentationFormat>
  <Paragraphs>51</Paragraphs>
  <Slides>7</Slides>
  <Notes>7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12" baseType="lpstr">
      <vt:lpstr>Arial</vt:lpstr>
      <vt:lpstr>Noto Sans Symbols</vt:lpstr>
      <vt:lpstr>Quattrocento Sans</vt:lpstr>
      <vt:lpstr>Calibri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Tatjana</dc:creator>
  <cp:lastModifiedBy>Skola</cp:lastModifiedBy>
  <cp:revision>6</cp:revision>
  <dcterms:created xsi:type="dcterms:W3CDTF">2017-12-15T12:14:31Z</dcterms:created>
  <dcterms:modified xsi:type="dcterms:W3CDTF">2020-03-25T10:29:42Z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  <property fmtid="{D5CDD505-2E9C-101B-9397-08002B2CF9AE}" pid="3" name="ContentTypeId">
    <vt:lpwstr>0x01010048CD10F59D587A4AA3026165A57E4632</vt:lpwstr>
  </property>
</Properties>
</file>