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348B-A1FE-401F-946E-87360E2196AB}" type="datetimeFigureOut">
              <a:rPr lang="hr-HR" smtClean="0"/>
              <a:t>14.10.2020.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631D-6790-4A99-8CE6-5ACE0461BE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4430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348B-A1FE-401F-946E-87360E2196AB}" type="datetimeFigureOut">
              <a:rPr lang="hr-HR" smtClean="0"/>
              <a:t>14.10.2020.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631D-6790-4A99-8CE6-5ACE0461BE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9911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348B-A1FE-401F-946E-87360E2196AB}" type="datetimeFigureOut">
              <a:rPr lang="hr-HR" smtClean="0"/>
              <a:t>14.10.2020.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631D-6790-4A99-8CE6-5ACE0461BE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7992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348B-A1FE-401F-946E-87360E2196AB}" type="datetimeFigureOut">
              <a:rPr lang="hr-HR" smtClean="0"/>
              <a:t>14.10.2020.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631D-6790-4A99-8CE6-5ACE0461BE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6526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348B-A1FE-401F-946E-87360E2196AB}" type="datetimeFigureOut">
              <a:rPr lang="hr-HR" smtClean="0"/>
              <a:t>14.10.2020.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631D-6790-4A99-8CE6-5ACE0461BE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5745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348B-A1FE-401F-946E-87360E2196AB}" type="datetimeFigureOut">
              <a:rPr lang="hr-HR" smtClean="0"/>
              <a:t>14.10.2020.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631D-6790-4A99-8CE6-5ACE0461BE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8799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348B-A1FE-401F-946E-87360E2196AB}" type="datetimeFigureOut">
              <a:rPr lang="hr-HR" smtClean="0"/>
              <a:t>14.10.2020.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631D-6790-4A99-8CE6-5ACE0461BE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594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348B-A1FE-401F-946E-87360E2196AB}" type="datetimeFigureOut">
              <a:rPr lang="hr-HR" smtClean="0"/>
              <a:t>14.10.2020.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631D-6790-4A99-8CE6-5ACE0461BE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7129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348B-A1FE-401F-946E-87360E2196AB}" type="datetimeFigureOut">
              <a:rPr lang="hr-HR" smtClean="0"/>
              <a:t>14.10.2020.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631D-6790-4A99-8CE6-5ACE0461BE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2674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348B-A1FE-401F-946E-87360E2196AB}" type="datetimeFigureOut">
              <a:rPr lang="hr-HR" smtClean="0"/>
              <a:t>14.10.2020.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631D-6790-4A99-8CE6-5ACE0461BE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0747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348B-A1FE-401F-946E-87360E2196AB}" type="datetimeFigureOut">
              <a:rPr lang="hr-HR" smtClean="0"/>
              <a:t>14.10.2020.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631D-6790-4A99-8CE6-5ACE0461BE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0007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8348B-A1FE-401F-946E-87360E2196AB}" type="datetimeFigureOut">
              <a:rPr lang="hr-HR" smtClean="0"/>
              <a:t>14.10.2020.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B631D-6790-4A99-8CE6-5ACE0461BE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2753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>
            <a:extLst>
              <a:ext uri="{FF2B5EF4-FFF2-40B4-BE49-F238E27FC236}">
                <a16:creationId xmlns:a16="http://schemas.microsoft.com/office/drawing/2014/main" id="{D6EBF5E9-2E61-42DD-838A-D39E50E9CFA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012" r="-2" b="8591"/>
          <a:stretch/>
        </p:blipFill>
        <p:spPr>
          <a:xfrm>
            <a:off x="15" y="10"/>
            <a:ext cx="9143985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11560655" y="6858000"/>
                </a:lnTo>
                <a:lnTo>
                  <a:pt x="11572884" y="6759738"/>
                </a:lnTo>
                <a:cubicBezTo>
                  <a:pt x="11663744" y="6693104"/>
                  <a:pt x="11749315" y="6619456"/>
                  <a:pt x="11812292" y="6532282"/>
                </a:cubicBezTo>
                <a:cubicBezTo>
                  <a:pt x="11851232" y="6478675"/>
                  <a:pt x="11886807" y="6425068"/>
                  <a:pt x="11956995" y="6386992"/>
                </a:cubicBezTo>
                <a:cubicBezTo>
                  <a:pt x="11918054" y="6334888"/>
                  <a:pt x="11851232" y="6322863"/>
                  <a:pt x="11801234" y="6284788"/>
                </a:cubicBezTo>
                <a:cubicBezTo>
                  <a:pt x="11797390" y="6253224"/>
                  <a:pt x="11876711" y="6262743"/>
                  <a:pt x="11856520" y="6193604"/>
                </a:cubicBezTo>
                <a:cubicBezTo>
                  <a:pt x="11829119" y="6101419"/>
                  <a:pt x="11858923" y="5996209"/>
                  <a:pt x="11722875" y="5956630"/>
                </a:cubicBezTo>
                <a:cubicBezTo>
                  <a:pt x="11686819" y="5866950"/>
                  <a:pt x="11676724" y="5723664"/>
                  <a:pt x="11763258" y="5635988"/>
                </a:cubicBezTo>
                <a:cubicBezTo>
                  <a:pt x="11892094" y="5505226"/>
                  <a:pt x="11871424" y="5422059"/>
                  <a:pt x="11706050" y="5351418"/>
                </a:cubicBezTo>
                <a:cubicBezTo>
                  <a:pt x="11684896" y="5342400"/>
                  <a:pt x="11707491" y="4786287"/>
                  <a:pt x="11697876" y="4763241"/>
                </a:cubicBezTo>
                <a:cubicBezTo>
                  <a:pt x="11713260" y="4731677"/>
                  <a:pt x="11749315" y="4739192"/>
                  <a:pt x="11776236" y="4730675"/>
                </a:cubicBezTo>
                <a:cubicBezTo>
                  <a:pt x="11894018" y="4694603"/>
                  <a:pt x="11897864" y="4694603"/>
                  <a:pt x="11868540" y="4584884"/>
                </a:cubicBezTo>
                <a:cubicBezTo>
                  <a:pt x="11859884" y="4551817"/>
                  <a:pt x="11880076" y="4538289"/>
                  <a:pt x="11898825" y="4517749"/>
                </a:cubicBezTo>
                <a:cubicBezTo>
                  <a:pt x="11969013" y="4441095"/>
                  <a:pt x="11969494" y="4440094"/>
                  <a:pt x="11897864" y="4375464"/>
                </a:cubicBezTo>
                <a:cubicBezTo>
                  <a:pt x="11877192" y="4356928"/>
                  <a:pt x="11863252" y="4336887"/>
                  <a:pt x="11854116" y="4311838"/>
                </a:cubicBezTo>
                <a:cubicBezTo>
                  <a:pt x="11837290" y="4266245"/>
                  <a:pt x="11837771" y="4228169"/>
                  <a:pt x="11901709" y="4203620"/>
                </a:cubicBezTo>
                <a:cubicBezTo>
                  <a:pt x="11946418" y="4186086"/>
                  <a:pt x="11971897" y="4166044"/>
                  <a:pt x="11974782" y="4114442"/>
                </a:cubicBezTo>
                <a:cubicBezTo>
                  <a:pt x="11976706" y="4071355"/>
                  <a:pt x="11981993" y="4043299"/>
                  <a:pt x="11932476" y="4024762"/>
                </a:cubicBezTo>
                <a:cubicBezTo>
                  <a:pt x="11892576" y="4009732"/>
                  <a:pt x="11881038" y="3977668"/>
                  <a:pt x="11885365" y="3939592"/>
                </a:cubicBezTo>
                <a:cubicBezTo>
                  <a:pt x="11895460" y="3846405"/>
                  <a:pt x="11841137" y="3791796"/>
                  <a:pt x="11751719" y="3749211"/>
                </a:cubicBezTo>
                <a:cubicBezTo>
                  <a:pt x="11666628" y="3708629"/>
                  <a:pt x="11592115" y="3654019"/>
                  <a:pt x="11513754" y="3604420"/>
                </a:cubicBezTo>
                <a:cubicBezTo>
                  <a:pt x="11426740" y="3549310"/>
                  <a:pt x="11325786" y="3516243"/>
                  <a:pt x="11220504" y="3488188"/>
                </a:cubicBezTo>
                <a:cubicBezTo>
                  <a:pt x="11239734" y="3448108"/>
                  <a:pt x="11306076" y="3470653"/>
                  <a:pt x="11312805" y="3414541"/>
                </a:cubicBezTo>
                <a:cubicBezTo>
                  <a:pt x="11148394" y="3366945"/>
                  <a:pt x="10991193" y="3295301"/>
                  <a:pt x="10805146" y="3277767"/>
                </a:cubicBezTo>
                <a:cubicBezTo>
                  <a:pt x="10955618" y="3286784"/>
                  <a:pt x="11092147" y="3222154"/>
                  <a:pt x="11234926" y="3203117"/>
                </a:cubicBezTo>
                <a:cubicBezTo>
                  <a:pt x="11248386" y="3171554"/>
                  <a:pt x="11217140" y="3179569"/>
                  <a:pt x="11204640" y="3174060"/>
                </a:cubicBezTo>
                <a:cubicBezTo>
                  <a:pt x="11192140" y="3168047"/>
                  <a:pt x="11176757" y="3166042"/>
                  <a:pt x="11174834" y="3143498"/>
                </a:cubicBezTo>
                <a:cubicBezTo>
                  <a:pt x="11243580" y="3110932"/>
                  <a:pt x="11329632" y="3132475"/>
                  <a:pt x="11400780" y="3099410"/>
                </a:cubicBezTo>
                <a:cubicBezTo>
                  <a:pt x="11384916" y="3051314"/>
                  <a:pt x="11323382" y="3080371"/>
                  <a:pt x="11297902" y="3041793"/>
                </a:cubicBezTo>
                <a:cubicBezTo>
                  <a:pt x="11364246" y="3034780"/>
                  <a:pt x="11425779" y="3031774"/>
                  <a:pt x="11485870" y="3021253"/>
                </a:cubicBezTo>
                <a:cubicBezTo>
                  <a:pt x="11532984" y="3013236"/>
                  <a:pt x="11545964" y="2972154"/>
                  <a:pt x="11513754" y="2944098"/>
                </a:cubicBezTo>
                <a:cubicBezTo>
                  <a:pt x="11484909" y="2919049"/>
                  <a:pt x="11442604" y="2917044"/>
                  <a:pt x="11405107" y="2906523"/>
                </a:cubicBezTo>
                <a:cubicBezTo>
                  <a:pt x="11137817" y="2833377"/>
                  <a:pt x="10857066" y="2809829"/>
                  <a:pt x="10572950" y="2803317"/>
                </a:cubicBezTo>
                <a:cubicBezTo>
                  <a:pt x="10117210" y="2792795"/>
                  <a:pt x="9660028" y="2793297"/>
                  <a:pt x="9205250" y="2778767"/>
                </a:cubicBezTo>
                <a:cubicBezTo>
                  <a:pt x="8996489" y="2772379"/>
                  <a:pt x="8788540" y="2761765"/>
                  <a:pt x="8579578" y="2759181"/>
                </a:cubicBezTo>
                <a:cubicBezTo>
                  <a:pt x="8509922" y="2758320"/>
                  <a:pt x="8440155" y="2758352"/>
                  <a:pt x="8370208" y="2759730"/>
                </a:cubicBezTo>
                <a:cubicBezTo>
                  <a:pt x="8070708" y="2765742"/>
                  <a:pt x="7771690" y="2764238"/>
                  <a:pt x="7470748" y="2819849"/>
                </a:cubicBezTo>
                <a:cubicBezTo>
                  <a:pt x="7316911" y="2848407"/>
                  <a:pt x="7156825" y="2838887"/>
                  <a:pt x="7001547" y="2861432"/>
                </a:cubicBezTo>
                <a:cubicBezTo>
                  <a:pt x="6765024" y="2896002"/>
                  <a:pt x="6528501" y="2936583"/>
                  <a:pt x="6295343" y="2988688"/>
                </a:cubicBezTo>
                <a:cubicBezTo>
                  <a:pt x="6222271" y="3005220"/>
                  <a:pt x="6131892" y="3015241"/>
                  <a:pt x="6075166" y="3078367"/>
                </a:cubicBezTo>
                <a:cubicBezTo>
                  <a:pt x="5985266" y="3038288"/>
                  <a:pt x="5929502" y="3113938"/>
                  <a:pt x="5859314" y="3139490"/>
                </a:cubicBezTo>
                <a:cubicBezTo>
                  <a:pt x="5831912" y="3149510"/>
                  <a:pt x="5795857" y="3163538"/>
                  <a:pt x="5800183" y="3195101"/>
                </a:cubicBezTo>
                <a:cubicBezTo>
                  <a:pt x="5804030" y="3234680"/>
                  <a:pt x="5844410" y="3260231"/>
                  <a:pt x="5882870" y="3252215"/>
                </a:cubicBezTo>
                <a:cubicBezTo>
                  <a:pt x="6002574" y="3227164"/>
                  <a:pt x="6109777" y="3283277"/>
                  <a:pt x="6232848" y="3274760"/>
                </a:cubicBezTo>
                <a:cubicBezTo>
                  <a:pt x="6125643" y="3298808"/>
                  <a:pt x="6018918" y="3323358"/>
                  <a:pt x="5911715" y="3347407"/>
                </a:cubicBezTo>
                <a:cubicBezTo>
                  <a:pt x="6070839" y="3366444"/>
                  <a:pt x="6227559" y="3332376"/>
                  <a:pt x="6384279" y="3312836"/>
                </a:cubicBezTo>
                <a:cubicBezTo>
                  <a:pt x="6434757" y="3306824"/>
                  <a:pt x="6513117" y="3260732"/>
                  <a:pt x="6526097" y="3325362"/>
                </a:cubicBezTo>
                <a:cubicBezTo>
                  <a:pt x="6534750" y="3368448"/>
                  <a:pt x="6450622" y="3371454"/>
                  <a:pt x="6403028" y="3383478"/>
                </a:cubicBezTo>
                <a:cubicBezTo>
                  <a:pt x="6192945" y="3435081"/>
                  <a:pt x="5979497" y="3465141"/>
                  <a:pt x="5767013" y="3500713"/>
                </a:cubicBezTo>
                <a:cubicBezTo>
                  <a:pt x="5746822" y="3504220"/>
                  <a:pt x="5720381" y="3501214"/>
                  <a:pt x="5706920" y="3511233"/>
                </a:cubicBezTo>
                <a:cubicBezTo>
                  <a:pt x="5598272" y="3591895"/>
                  <a:pt x="5460782" y="3618449"/>
                  <a:pt x="5310793" y="3677066"/>
                </a:cubicBezTo>
                <a:cubicBezTo>
                  <a:pt x="5405498" y="3704622"/>
                  <a:pt x="5469435" y="3648007"/>
                  <a:pt x="5548276" y="3660533"/>
                </a:cubicBezTo>
                <a:cubicBezTo>
                  <a:pt x="5467993" y="3721154"/>
                  <a:pt x="5374730" y="3732677"/>
                  <a:pt x="5293005" y="3765743"/>
                </a:cubicBezTo>
                <a:cubicBezTo>
                  <a:pt x="5234355" y="3789291"/>
                  <a:pt x="5016580" y="3862938"/>
                  <a:pt x="4983410" y="3883981"/>
                </a:cubicBezTo>
                <a:cubicBezTo>
                  <a:pt x="4883416" y="3949110"/>
                  <a:pt x="4756501" y="3979672"/>
                  <a:pt x="4674775" y="4068850"/>
                </a:cubicBezTo>
                <a:cubicBezTo>
                  <a:pt x="4617087" y="4131477"/>
                  <a:pt x="4520939" y="4119952"/>
                  <a:pt x="4453155" y="4163539"/>
                </a:cubicBezTo>
                <a:cubicBezTo>
                  <a:pt x="4429119" y="4204622"/>
                  <a:pt x="4475751" y="4215143"/>
                  <a:pt x="4492095" y="4237188"/>
                </a:cubicBezTo>
                <a:cubicBezTo>
                  <a:pt x="4513728" y="4266746"/>
                  <a:pt x="4475269" y="4283280"/>
                  <a:pt x="4464213" y="4318851"/>
                </a:cubicBezTo>
                <a:cubicBezTo>
                  <a:pt x="4591608" y="4278771"/>
                  <a:pt x="4713234" y="4255223"/>
                  <a:pt x="4857456" y="4241696"/>
                </a:cubicBezTo>
                <a:cubicBezTo>
                  <a:pt x="4809862" y="4299311"/>
                  <a:pt x="4752174" y="4274261"/>
                  <a:pt x="4713234" y="4295303"/>
                </a:cubicBezTo>
                <a:cubicBezTo>
                  <a:pt x="4687756" y="4308830"/>
                  <a:pt x="4648816" y="4314843"/>
                  <a:pt x="4656026" y="4348410"/>
                </a:cubicBezTo>
                <a:cubicBezTo>
                  <a:pt x="4661795" y="4374963"/>
                  <a:pt x="4694486" y="4371456"/>
                  <a:pt x="4718523" y="4368951"/>
                </a:cubicBezTo>
                <a:cubicBezTo>
                  <a:pt x="4810825" y="4359433"/>
                  <a:pt x="4900722" y="4356425"/>
                  <a:pt x="4989178" y="4420054"/>
                </a:cubicBezTo>
                <a:cubicBezTo>
                  <a:pt x="4764193" y="4512739"/>
                  <a:pt x="4505557" y="4473661"/>
                  <a:pt x="4304127" y="4609933"/>
                </a:cubicBezTo>
                <a:cubicBezTo>
                  <a:pt x="4332491" y="4652018"/>
                  <a:pt x="4372871" y="4629473"/>
                  <a:pt x="4402677" y="4624463"/>
                </a:cubicBezTo>
                <a:cubicBezTo>
                  <a:pt x="4598338" y="4590394"/>
                  <a:pt x="5297331" y="4651016"/>
                  <a:pt x="5398287" y="4608430"/>
                </a:cubicBezTo>
                <a:cubicBezTo>
                  <a:pt x="5460301" y="4582379"/>
                  <a:pt x="5525682" y="4569853"/>
                  <a:pt x="5592504" y="4585886"/>
                </a:cubicBezTo>
                <a:cubicBezTo>
                  <a:pt x="5656923" y="4601416"/>
                  <a:pt x="5640578" y="4819353"/>
                  <a:pt x="5411266" y="4964142"/>
                </a:cubicBezTo>
                <a:cubicBezTo>
                  <a:pt x="5378575" y="4984684"/>
                  <a:pt x="5524721" y="5014244"/>
                  <a:pt x="5480493" y="5031277"/>
                </a:cubicBezTo>
                <a:cubicBezTo>
                  <a:pt x="5445880" y="5044804"/>
                  <a:pt x="5276179" y="5037289"/>
                  <a:pt x="5233393" y="5047810"/>
                </a:cubicBezTo>
                <a:cubicBezTo>
                  <a:pt x="5216567" y="5052318"/>
                  <a:pt x="4701216" y="5221157"/>
                  <a:pt x="4750251" y="5256728"/>
                </a:cubicBezTo>
                <a:cubicBezTo>
                  <a:pt x="4896877" y="5363441"/>
                  <a:pt x="5388190" y="5558833"/>
                  <a:pt x="4508440" y="5624965"/>
                </a:cubicBezTo>
                <a:cubicBezTo>
                  <a:pt x="4536323" y="5663542"/>
                  <a:pt x="4613241" y="5638994"/>
                  <a:pt x="4602665" y="5706629"/>
                </a:cubicBezTo>
                <a:cubicBezTo>
                  <a:pt x="4485845" y="5743202"/>
                  <a:pt x="4350758" y="5741198"/>
                  <a:pt x="4215189" y="5797811"/>
                </a:cubicBezTo>
                <a:cubicBezTo>
                  <a:pt x="4276245" y="5838893"/>
                  <a:pt x="4346432" y="5813844"/>
                  <a:pt x="4407966" y="5826870"/>
                </a:cubicBezTo>
                <a:cubicBezTo>
                  <a:pt x="4373353" y="5878473"/>
                  <a:pt x="4313741" y="5870457"/>
                  <a:pt x="4265186" y="5881478"/>
                </a:cubicBezTo>
                <a:cubicBezTo>
                  <a:pt x="4220479" y="5892001"/>
                  <a:pt x="4125774" y="5981680"/>
                  <a:pt x="4145964" y="5977170"/>
                </a:cubicBezTo>
                <a:cubicBezTo>
                  <a:pt x="4332971" y="5937091"/>
                  <a:pt x="4522862" y="5948113"/>
                  <a:pt x="4710350" y="5909035"/>
                </a:cubicBezTo>
                <a:cubicBezTo>
                  <a:pt x="4772366" y="5896009"/>
                  <a:pt x="4842554" y="5870958"/>
                  <a:pt x="4870916" y="5949616"/>
                </a:cubicBezTo>
                <a:cubicBezTo>
                  <a:pt x="4879571" y="5972663"/>
                  <a:pt x="4873320" y="5980177"/>
                  <a:pt x="4960333" y="5949115"/>
                </a:cubicBezTo>
                <a:cubicBezTo>
                  <a:pt x="4994466" y="5937091"/>
                  <a:pt x="5039656" y="5924065"/>
                  <a:pt x="5073788" y="5953623"/>
                </a:cubicBezTo>
                <a:cubicBezTo>
                  <a:pt x="5052154" y="5990698"/>
                  <a:pt x="5010331" y="5979675"/>
                  <a:pt x="4979084" y="5990197"/>
                </a:cubicBezTo>
                <a:cubicBezTo>
                  <a:pt x="4896397" y="6017250"/>
                  <a:pt x="5180513" y="6120457"/>
                  <a:pt x="5100228" y="6151519"/>
                </a:cubicBezTo>
                <a:cubicBezTo>
                  <a:pt x="4935817" y="6215148"/>
                  <a:pt x="4832938" y="6196611"/>
                  <a:pt x="4666602" y="6266250"/>
                </a:cubicBezTo>
                <a:cubicBezTo>
                  <a:pt x="4723331" y="6264746"/>
                  <a:pt x="4706024" y="6288795"/>
                  <a:pt x="4762750" y="6288795"/>
                </a:cubicBezTo>
                <a:cubicBezTo>
                  <a:pt x="4788229" y="6288795"/>
                  <a:pt x="4815151" y="6294807"/>
                  <a:pt x="4815151" y="6322363"/>
                </a:cubicBezTo>
                <a:cubicBezTo>
                  <a:pt x="4815151" y="6348414"/>
                  <a:pt x="4516613" y="6491199"/>
                  <a:pt x="4558918" y="6504727"/>
                </a:cubicBezTo>
                <a:cubicBezTo>
                  <a:pt x="4674295" y="6541299"/>
                  <a:pt x="4970431" y="6429075"/>
                  <a:pt x="4899280" y="6480679"/>
                </a:cubicBezTo>
                <a:cubicBezTo>
                  <a:pt x="4791114" y="6559337"/>
                  <a:pt x="4774769" y="6574868"/>
                  <a:pt x="4692563" y="6586391"/>
                </a:cubicBezTo>
                <a:cubicBezTo>
                  <a:pt x="4621894" y="6596411"/>
                  <a:pt x="4373353" y="6816352"/>
                  <a:pt x="4303645" y="6834888"/>
                </a:cubicBezTo>
                <a:cubicBezTo>
                  <a:pt x="4288262" y="6838896"/>
                  <a:pt x="4291687" y="6845065"/>
                  <a:pt x="4307829" y="6852361"/>
                </a:cubicBezTo>
                <a:lnTo>
                  <a:pt x="432378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5856" y="3933056"/>
            <a:ext cx="6261498" cy="1701570"/>
          </a:xfrm>
        </p:spPr>
        <p:txBody>
          <a:bodyPr anchor="b">
            <a:noAutofit/>
          </a:bodyPr>
          <a:lstStyle/>
          <a:p>
            <a:r>
              <a:rPr lang="en-US" sz="7200" b="1" dirty="0" smtClean="0"/>
              <a:t>KVADRIRANJE</a:t>
            </a:r>
            <a:r>
              <a:rPr lang="hr-HR" sz="7200" b="1" dirty="0" smtClean="0"/>
              <a:t/>
            </a:r>
            <a:br>
              <a:rPr lang="hr-HR" sz="7200" b="1" dirty="0" smtClean="0"/>
            </a:br>
            <a:r>
              <a:rPr lang="hr-HR" sz="7200" b="1" dirty="0" smtClean="0"/>
              <a:t>kviz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9952" y="5517232"/>
            <a:ext cx="4608512" cy="64678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r-HR" sz="2800" b="1" dirty="0" smtClean="0"/>
              <a:t>I</a:t>
            </a:r>
            <a:r>
              <a:rPr lang="en-US" sz="2800" b="1" dirty="0" smtClean="0"/>
              <a:t>ZRADILE</a:t>
            </a:r>
            <a:r>
              <a:rPr lang="en-US" sz="2800" b="1" dirty="0">
                <a:ea typeface="+mn-lt"/>
                <a:cs typeface="+mn-lt"/>
              </a:rPr>
              <a:t>: LORENA KOLMAN I MARTINA </a:t>
            </a:r>
            <a:r>
              <a:rPr lang="en-US" sz="2800" b="1" dirty="0" smtClean="0">
                <a:ea typeface="+mn-lt"/>
                <a:cs typeface="+mn-lt"/>
              </a:rPr>
              <a:t>TUŠAK</a:t>
            </a:r>
            <a:r>
              <a:rPr lang="hr-HR" sz="2800" b="1" dirty="0" smtClean="0">
                <a:ea typeface="+mn-lt"/>
                <a:cs typeface="+mn-lt"/>
              </a:rPr>
              <a:t> (2020./2021.)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56144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9CA9BBB-0368-4BC7-9EF6-257A4585E3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936" y="3726405"/>
            <a:ext cx="3456793" cy="141302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 algn="l">
              <a:buAutoNum type="alphaLcParenR"/>
            </a:pPr>
            <a:r>
              <a:rPr lang="en-US" sz="5400" dirty="0">
                <a:cs typeface="Calibri" panose="020F0502020204030204"/>
              </a:rPr>
              <a:t>16/3</a:t>
            </a:r>
            <a:endParaRPr lang="en-US" sz="5400" dirty="0">
              <a:ea typeface="+mn-lt"/>
              <a:cs typeface="+mn-lt"/>
            </a:endParaRPr>
          </a:p>
          <a:p>
            <a:pPr marL="457200" indent="-457200" algn="l">
              <a:buAutoNum type="alphaLcParenR"/>
            </a:pPr>
            <a:r>
              <a:rPr lang="en-US" sz="5400" dirty="0">
                <a:cs typeface="Calibri"/>
              </a:rPr>
              <a:t>8/3</a:t>
            </a:r>
            <a:endParaRPr lang="en-US" sz="5400" dirty="0">
              <a:ea typeface="+mn-lt"/>
              <a:cs typeface="+mn-lt"/>
            </a:endParaRPr>
          </a:p>
          <a:p>
            <a:pPr marL="457200" indent="-457200" algn="l">
              <a:buAutoNum type="alphaLcParenR"/>
            </a:pPr>
            <a:r>
              <a:rPr lang="en-US" sz="5400" dirty="0">
                <a:cs typeface="Calibri"/>
              </a:rPr>
              <a:t>8/9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6EF57EF-D042-41D3-83E8-41A1FE6C11E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149657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D00A59BB-A268-4F3E-9D41-CA265AF1687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3381" y="2"/>
            <a:ext cx="532061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4" descr="A picture containing clock, meter&#10;&#10;Description automatically generated">
            <a:extLst>
              <a:ext uri="{FF2B5EF4-FFF2-40B4-BE49-F238E27FC236}">
                <a16:creationId xmlns:a16="http://schemas.microsoft.com/office/drawing/2014/main" id="{E293DC0C-3FA2-4E51-8518-1B7F4B15EB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481" t="-456" r="48493"/>
          <a:stretch/>
        </p:blipFill>
        <p:spPr>
          <a:xfrm>
            <a:off x="1610727" y="1569316"/>
            <a:ext cx="3799083" cy="1836501"/>
          </a:xfrm>
          <a:prstGeom prst="rect">
            <a:avLst/>
          </a:prstGeom>
        </p:spPr>
      </p:pic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3794DCE-9D34-40DF-AB3F-06DA8ACCDA9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66587" y="5450104"/>
            <a:ext cx="4177413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5006452-918C-4282-A72C-C9692B6691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450104"/>
            <a:ext cx="5335901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624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54004-37C2-48D6-8E1A-55CF6FF1F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245809"/>
            <a:ext cx="6858000" cy="15647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TOČAN ODGOVOR: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68259-D2B4-47D4-BAC5-6D08B5F6C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0526" y="4110338"/>
            <a:ext cx="6858000" cy="57258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hr-HR" sz="4800" dirty="0"/>
              <a:t>a</a:t>
            </a:r>
            <a:r>
              <a:rPr lang="en-US" sz="4800" kern="1200" dirty="0" smtClean="0">
                <a:latin typeface="+mn-lt"/>
                <a:ea typeface="+mn-ea"/>
                <a:cs typeface="+mn-cs"/>
              </a:rPr>
              <a:t>)</a:t>
            </a:r>
            <a:r>
              <a:rPr lang="en-US" sz="4800" kern="1200" dirty="0"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8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2"/>
            <a:ext cx="4440464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3379" y="0"/>
            <a:ext cx="532062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12291" y="4682920"/>
            <a:ext cx="3392097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4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00107" y="4682920"/>
            <a:ext cx="4443893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4682920"/>
            <a:ext cx="5335901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1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CCC8324-2F4E-48A5-8D6A-C9E96919645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-972616" y="4984159"/>
                <a:ext cx="6858000" cy="1571410"/>
              </a:xfrm>
            </p:spPr>
            <p:txBody>
              <a:bodyPr vert="horz" lIns="91440" tIns="45720" rIns="91440" bIns="45720" rtlCol="0" anchor="b">
                <a:noAutofit/>
              </a:bodyPr>
              <a:lstStyle/>
              <a:p>
                <a:r>
                  <a:rPr lang="en-US" sz="5400" dirty="0" smtClean="0"/>
                  <a:t>a 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5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hr-HR" sz="5400" b="0" i="1" smtClean="0">
                            <a:latin typeface="Cambria Math"/>
                          </a:rPr>
                          <m:t>25</m:t>
                        </m:r>
                      </m:den>
                    </m:f>
                  </m:oMath>
                </a14:m>
                <a:r>
                  <a:rPr lang="en-US" sz="5400" dirty="0"/>
                  <a:t/>
                </a:r>
                <a:br>
                  <a:rPr lang="en-US" sz="5400" dirty="0"/>
                </a:br>
                <a:r>
                  <a:rPr lang="en-US" sz="5400" dirty="0"/>
                  <a:t>b 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54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hr-HR" sz="5400" b="0" i="1" smtClean="0">
                            <a:latin typeface="Cambria Math"/>
                          </a:rPr>
                          <m:t>25</m:t>
                        </m:r>
                      </m:den>
                    </m:f>
                  </m:oMath>
                </a14:m>
                <a:r>
                  <a:rPr lang="en-US" sz="5400" dirty="0"/>
                  <a:t/>
                </a:r>
                <a:br>
                  <a:rPr lang="en-US" sz="5400" dirty="0"/>
                </a:br>
                <a:r>
                  <a:rPr lang="en-US" sz="5400" dirty="0"/>
                  <a:t>c 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54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hr-HR" sz="54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sz="5400" dirty="0">
                  <a:cs typeface="Calibri Light"/>
                </a:endParaRP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xmlns="" id="{5CCC8324-2F4E-48A5-8D6A-C9E9691964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-972616" y="4984159"/>
                <a:ext cx="6858000" cy="1571410"/>
              </a:xfrm>
              <a:blipFill rotWithShape="1">
                <a:blip r:embed="rId2"/>
                <a:stretch>
                  <a:fillRect t="-129183" b="-1323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4" descr="Icon&#10;&#10;Description automatically generated">
            <a:extLst>
              <a:ext uri="{FF2B5EF4-FFF2-40B4-BE49-F238E27FC236}">
                <a16:creationId xmlns:a16="http://schemas.microsoft.com/office/drawing/2014/main" id="{7253994E-06EB-49FB-9ED1-6C0731AC0B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9739" r="45112" b="1"/>
          <a:stretch/>
        </p:blipFill>
        <p:spPr>
          <a:xfrm>
            <a:off x="1315544" y="301937"/>
            <a:ext cx="4990383" cy="2432865"/>
          </a:xfrm>
          <a:custGeom>
            <a:avLst/>
            <a:gdLst/>
            <a:ahLst/>
            <a:cxnLst/>
            <a:rect l="l" t="t" r="r" b="b"/>
            <a:pathLst>
              <a:path w="5920618" h="2130951">
                <a:moveTo>
                  <a:pt x="0" y="0"/>
                </a:moveTo>
                <a:lnTo>
                  <a:pt x="5920618" y="0"/>
                </a:lnTo>
                <a:lnTo>
                  <a:pt x="4933709" y="2130951"/>
                </a:lnTo>
                <a:lnTo>
                  <a:pt x="0" y="2130951"/>
                </a:lnTo>
                <a:close/>
              </a:path>
            </a:pathLst>
          </a:custGeom>
        </p:spPr>
      </p:pic>
      <p:sp>
        <p:nvSpPr>
          <p:cNvPr id="9" name="Freeform 16">
            <a:extLst>
              <a:ext uri="{FF2B5EF4-FFF2-40B4-BE49-F238E27FC236}">
                <a16:creationId xmlns:a16="http://schemas.microsoft.com/office/drawing/2014/main" id="{B0BDD275-E79C-4B6F-9875-E474D59DC5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0814" y="0"/>
            <a:ext cx="5313187" cy="2130552"/>
          </a:xfrm>
          <a:custGeom>
            <a:avLst/>
            <a:gdLst>
              <a:gd name="connsiteX0" fmla="*/ 986725 w 7084249"/>
              <a:gd name="connsiteY0" fmla="*/ 0 h 2130552"/>
              <a:gd name="connsiteX1" fmla="*/ 7084249 w 7084249"/>
              <a:gd name="connsiteY1" fmla="*/ 0 h 2130552"/>
              <a:gd name="connsiteX2" fmla="*/ 7084249 w 7084249"/>
              <a:gd name="connsiteY2" fmla="*/ 2130552 h 2130552"/>
              <a:gd name="connsiteX3" fmla="*/ 0 w 7084249"/>
              <a:gd name="connsiteY3" fmla="*/ 2130552 h 2130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84249" h="2130552">
                <a:moveTo>
                  <a:pt x="986725" y="0"/>
                </a:moveTo>
                <a:lnTo>
                  <a:pt x="7084249" y="0"/>
                </a:lnTo>
                <a:lnTo>
                  <a:pt x="7084249" y="2130552"/>
                </a:lnTo>
                <a:lnTo>
                  <a:pt x="0" y="2130552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9">
            <a:extLst>
              <a:ext uri="{FF2B5EF4-FFF2-40B4-BE49-F238E27FC236}">
                <a16:creationId xmlns:a16="http://schemas.microsoft.com/office/drawing/2014/main" id="{FFE24BB0-6C00-4CD0-B19A-F415130257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00107" y="4683320"/>
            <a:ext cx="4443893" cy="2174681"/>
          </a:xfrm>
          <a:custGeom>
            <a:avLst/>
            <a:gdLst>
              <a:gd name="connsiteX0" fmla="*/ 1007162 w 5925190"/>
              <a:gd name="connsiteY0" fmla="*/ 0 h 2174681"/>
              <a:gd name="connsiteX1" fmla="*/ 5925190 w 5925190"/>
              <a:gd name="connsiteY1" fmla="*/ 0 h 2174681"/>
              <a:gd name="connsiteX2" fmla="*/ 5925190 w 5925190"/>
              <a:gd name="connsiteY2" fmla="*/ 2174681 h 2174681"/>
              <a:gd name="connsiteX3" fmla="*/ 0 w 5925190"/>
              <a:gd name="connsiteY3" fmla="*/ 2174681 h 21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4681">
                <a:moveTo>
                  <a:pt x="1007162" y="0"/>
                </a:moveTo>
                <a:lnTo>
                  <a:pt x="5925190" y="0"/>
                </a:lnTo>
                <a:lnTo>
                  <a:pt x="5925190" y="2174681"/>
                </a:lnTo>
                <a:lnTo>
                  <a:pt x="0" y="2174681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22">
            <a:extLst>
              <a:ext uri="{FF2B5EF4-FFF2-40B4-BE49-F238E27FC236}">
                <a16:creationId xmlns:a16="http://schemas.microsoft.com/office/drawing/2014/main" id="{045D7A58-411F-4E92-A78E-A6FEB18900B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1728"/>
            <a:ext cx="5334159" cy="2176272"/>
          </a:xfrm>
          <a:custGeom>
            <a:avLst/>
            <a:gdLst>
              <a:gd name="connsiteX0" fmla="*/ 0 w 7112212"/>
              <a:gd name="connsiteY0" fmla="*/ 0 h 2176272"/>
              <a:gd name="connsiteX1" fmla="*/ 7112212 w 7112212"/>
              <a:gd name="connsiteY1" fmla="*/ 0 h 2176272"/>
              <a:gd name="connsiteX2" fmla="*/ 6104313 w 7112212"/>
              <a:gd name="connsiteY2" fmla="*/ 2176272 h 2176272"/>
              <a:gd name="connsiteX3" fmla="*/ 0 w 7112212"/>
              <a:gd name="connsiteY3" fmla="*/ 2176272 h 2176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12212" h="2176272">
                <a:moveTo>
                  <a:pt x="0" y="0"/>
                </a:moveTo>
                <a:lnTo>
                  <a:pt x="7112212" y="0"/>
                </a:lnTo>
                <a:lnTo>
                  <a:pt x="6104313" y="2176272"/>
                </a:lnTo>
                <a:lnTo>
                  <a:pt x="0" y="2176272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3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7B96C-4B26-4040-9E1D-2ADF16316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245809"/>
            <a:ext cx="6858000" cy="15647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TOČAN ODGOVOR: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D41D2-3AA7-4536-945F-10501A2FF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3947051"/>
            <a:ext cx="6858000" cy="57258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7200" kern="1200" dirty="0">
                <a:latin typeface="+mn-lt"/>
                <a:ea typeface="+mn-ea"/>
                <a:cs typeface="+mn-cs"/>
              </a:rPr>
              <a:t>B)</a:t>
            </a:r>
          </a:p>
        </p:txBody>
      </p:sp>
      <p:sp>
        <p:nvSpPr>
          <p:cNvPr id="8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2"/>
            <a:ext cx="4440464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3379" y="0"/>
            <a:ext cx="532062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12291" y="4682920"/>
            <a:ext cx="3392097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4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00107" y="4682920"/>
            <a:ext cx="4443893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4682920"/>
            <a:ext cx="5335901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0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E7995B5-8B93-48EF-91A2-8EC5828BF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1F5F1DB4-02E1-438D-AADD-9ACC57689C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82563"/>
            <a:ext cx="8440281" cy="649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233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6FA8B-831B-4B4C-B4A3-B2BA87DEA6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0023" y="365760"/>
            <a:ext cx="7025402" cy="118872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en-US" sz="4400" kern="1200" dirty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ŠTO ZNAČI KVADRIRATI BROJ ?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323074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9143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2"/>
            <a:ext cx="728741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C91407-B03E-416C-AA1A-8BF3AF875D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504" y="2176272"/>
            <a:ext cx="8157921" cy="4041648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457200" indent="-2286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971550" indent="-457200" algn="l">
              <a:buAutoNum type="alphaLcParenR"/>
            </a:pPr>
            <a:r>
              <a:rPr lang="en-US" sz="4800" dirty="0" err="1"/>
              <a:t>Pomnožiti</a:t>
            </a:r>
            <a:r>
              <a:rPr lang="en-US" sz="4800" dirty="0"/>
              <a:t> </a:t>
            </a:r>
            <a:r>
              <a:rPr lang="en-US" sz="4800" dirty="0" err="1"/>
              <a:t>ga</a:t>
            </a:r>
            <a:r>
              <a:rPr lang="en-US" sz="4800" dirty="0"/>
              <a:t> sa </a:t>
            </a:r>
            <a:r>
              <a:rPr lang="en-US" sz="4800" dirty="0" err="1"/>
              <a:t>samim</a:t>
            </a:r>
            <a:r>
              <a:rPr lang="en-US" sz="4800" dirty="0"/>
              <a:t> </a:t>
            </a:r>
            <a:r>
              <a:rPr lang="en-US" sz="4800" dirty="0" err="1"/>
              <a:t>sobom</a:t>
            </a:r>
            <a:endParaRPr lang="en-US" sz="4800" dirty="0" err="1">
              <a:cs typeface="Calibri" panose="020F0502020204030204"/>
            </a:endParaRPr>
          </a:p>
          <a:p>
            <a:pPr marL="971550" indent="-457200" algn="l">
              <a:buAutoNum type="alphaLcParenR"/>
            </a:pPr>
            <a:r>
              <a:rPr lang="en-US" sz="4800" dirty="0" err="1"/>
              <a:t>Pomnožiti</a:t>
            </a:r>
            <a:r>
              <a:rPr lang="en-US" sz="4800" dirty="0"/>
              <a:t> </a:t>
            </a:r>
            <a:r>
              <a:rPr lang="en-US" sz="4800" dirty="0" err="1"/>
              <a:t>ga</a:t>
            </a:r>
            <a:r>
              <a:rPr lang="en-US" sz="4800" dirty="0"/>
              <a:t> </a:t>
            </a:r>
            <a:r>
              <a:rPr lang="en-US" sz="4800" dirty="0" smtClean="0"/>
              <a:t>s </a:t>
            </a:r>
            <a:r>
              <a:rPr lang="en-US" sz="4800" dirty="0"/>
              <a:t>2</a:t>
            </a:r>
            <a:endParaRPr lang="en-US" sz="4800" dirty="0">
              <a:cs typeface="Calibri" panose="020F0502020204030204"/>
            </a:endParaRPr>
          </a:p>
          <a:p>
            <a:pPr marL="971550" indent="-457200" algn="l">
              <a:buAutoNum type="alphaLcParenR"/>
            </a:pPr>
            <a:r>
              <a:rPr lang="en-US" sz="4800" dirty="0" err="1"/>
              <a:t>Podijeliti</a:t>
            </a:r>
            <a:r>
              <a:rPr lang="en-US" sz="4800" dirty="0"/>
              <a:t> </a:t>
            </a:r>
            <a:r>
              <a:rPr lang="en-US" sz="4800" dirty="0" err="1"/>
              <a:t>ga</a:t>
            </a:r>
            <a:r>
              <a:rPr lang="en-US" sz="4800" dirty="0"/>
              <a:t> sa </a:t>
            </a:r>
            <a:r>
              <a:rPr lang="en-US" sz="4800" dirty="0" err="1"/>
              <a:t>samim</a:t>
            </a:r>
            <a:r>
              <a:rPr lang="en-US" sz="4800" dirty="0"/>
              <a:t> </a:t>
            </a:r>
            <a:r>
              <a:rPr lang="en-US" sz="4800" dirty="0" err="1"/>
              <a:t>sobom</a:t>
            </a:r>
            <a:endParaRPr lang="en-US" sz="4800" dirty="0" err="1">
              <a:cs typeface="Calibri"/>
            </a:endParaRPr>
          </a:p>
          <a:p>
            <a:pPr marL="971550" indent="-457200" algn="l">
              <a:buAutoNum type="alphaLcParenR"/>
            </a:pPr>
            <a:endParaRPr lang="en-US" sz="4800" dirty="0">
              <a:cs typeface="Calibri"/>
            </a:endParaRPr>
          </a:p>
          <a:p>
            <a:pPr marL="742950" indent="-228600" algn="l">
              <a:buFont typeface="Arial" panose="020B0604020202020204" pitchFamily="34" charset="0"/>
              <a:buChar char="•"/>
            </a:pPr>
            <a:endParaRPr lang="en-US" sz="4800" dirty="0">
              <a:cs typeface="Calibri"/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2286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5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B510B-1929-4980-85B7-01EF5A993E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245809"/>
            <a:ext cx="6858000" cy="1564716"/>
          </a:xfrm>
        </p:spPr>
        <p:txBody>
          <a:bodyPr>
            <a:normAutofit/>
          </a:bodyPr>
          <a:lstStyle/>
          <a:p>
            <a:pPr algn="l"/>
            <a:r>
              <a:rPr lang="en-US" sz="4800"/>
              <a:t>Točan odgovor</a:t>
            </a:r>
            <a:r>
              <a:rPr lang="en-US" sz="4800">
                <a:ea typeface="+mj-lt"/>
                <a:cs typeface="+mj-lt"/>
              </a:rPr>
              <a:t> :</a:t>
            </a:r>
            <a:endParaRPr lang="en-US" sz="48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823BFA-013E-4A42-844F-E325E0B341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925383"/>
            <a:ext cx="6858000" cy="57258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en-US" sz="9600" dirty="0">
                <a:ea typeface="+mn-lt"/>
                <a:cs typeface="+mn-lt"/>
              </a:rPr>
              <a:t>a)</a:t>
            </a:r>
            <a:endParaRPr lang="en-US" sz="9600" dirty="0"/>
          </a:p>
        </p:txBody>
      </p:sp>
      <p:sp>
        <p:nvSpPr>
          <p:cNvPr id="8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2"/>
            <a:ext cx="4440464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3379" y="0"/>
            <a:ext cx="532062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12291" y="4682920"/>
            <a:ext cx="3392097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4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00107" y="4682920"/>
            <a:ext cx="4443893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4682920"/>
            <a:ext cx="5335901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77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91AFD-F58F-4137-AA5F-1142CB14CE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1905" y="2274565"/>
            <a:ext cx="6858000" cy="1003999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pPr algn="l"/>
            <a:r>
              <a:rPr lang="en-US" sz="5400" dirty="0" err="1">
                <a:solidFill>
                  <a:schemeClr val="accent6"/>
                </a:solidFill>
              </a:rPr>
              <a:t>Koliki</a:t>
            </a:r>
            <a:r>
              <a:rPr lang="en-US" sz="5400" dirty="0">
                <a:solidFill>
                  <a:schemeClr val="accent6"/>
                </a:solidFill>
              </a:rPr>
              <a:t> je </a:t>
            </a:r>
            <a:r>
              <a:rPr lang="en-US" sz="5400" dirty="0" err="1">
                <a:solidFill>
                  <a:schemeClr val="accent6"/>
                </a:solidFill>
              </a:rPr>
              <a:t>kvadrat</a:t>
            </a:r>
            <a:r>
              <a:rPr lang="en-US" sz="5400" dirty="0">
                <a:solidFill>
                  <a:schemeClr val="accent6"/>
                </a:solidFill>
              </a:rPr>
              <a:t> </a:t>
            </a:r>
            <a:r>
              <a:rPr lang="en-US" sz="5400" dirty="0" err="1">
                <a:solidFill>
                  <a:schemeClr val="accent6"/>
                </a:solidFill>
              </a:rPr>
              <a:t>broja</a:t>
            </a:r>
            <a:r>
              <a:rPr lang="en-US" sz="5400" dirty="0">
                <a:solidFill>
                  <a:schemeClr val="accent6"/>
                </a:solidFill>
              </a:rPr>
              <a:t> 0</a:t>
            </a:r>
            <a:r>
              <a:rPr lang="en-US" sz="5400" dirty="0">
                <a:solidFill>
                  <a:schemeClr val="accent6"/>
                </a:solidFill>
                <a:ea typeface="+mj-lt"/>
                <a:cs typeface="+mj-lt"/>
              </a:rPr>
              <a:t> ?</a:t>
            </a:r>
            <a:endParaRPr lang="en-US" sz="5400" dirty="0">
              <a:solidFill>
                <a:schemeClr val="accent6"/>
              </a:solidFill>
              <a:cs typeface="Calibri Ligh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1DC584-C430-4A5B-8836-84475AD7D0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3291" y="3433346"/>
            <a:ext cx="6858000" cy="249914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 algn="l">
              <a:buAutoNum type="alphaLcParenR"/>
            </a:pPr>
            <a:r>
              <a:rPr lang="en-US" sz="6600" dirty="0"/>
              <a:t>2</a:t>
            </a:r>
            <a:endParaRPr lang="en-US" sz="6600" dirty="0">
              <a:cs typeface="Calibri"/>
            </a:endParaRPr>
          </a:p>
          <a:p>
            <a:pPr marL="457200" indent="-457200" algn="l">
              <a:buAutoNum type="alphaLcParenR"/>
            </a:pPr>
            <a:r>
              <a:rPr lang="en-US" sz="6600" dirty="0"/>
              <a:t>1</a:t>
            </a:r>
            <a:endParaRPr lang="en-US" sz="6600" dirty="0">
              <a:cs typeface="Calibri"/>
            </a:endParaRPr>
          </a:p>
          <a:p>
            <a:pPr marL="457200" indent="-457200" algn="l">
              <a:buAutoNum type="alphaLcParenR"/>
            </a:pPr>
            <a:r>
              <a:rPr lang="en-US" sz="6600" dirty="0"/>
              <a:t>0</a:t>
            </a:r>
            <a:endParaRPr lang="en-US" sz="6600" dirty="0">
              <a:ea typeface="+mn-lt"/>
              <a:cs typeface="+mn-lt"/>
            </a:endParaRPr>
          </a:p>
        </p:txBody>
      </p:sp>
      <p:sp>
        <p:nvSpPr>
          <p:cNvPr id="8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2"/>
            <a:ext cx="4440464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3379" y="0"/>
            <a:ext cx="532062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12291" y="4682920"/>
            <a:ext cx="3392097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4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00107" y="4682920"/>
            <a:ext cx="4443893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4682920"/>
            <a:ext cx="5335901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81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FB98C-296D-4438-A7FB-4FB93D05B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245809"/>
            <a:ext cx="6858000" cy="1564716"/>
          </a:xfrm>
        </p:spPr>
        <p:txBody>
          <a:bodyPr>
            <a:normAutofit/>
          </a:bodyPr>
          <a:lstStyle/>
          <a:p>
            <a:pPr algn="l"/>
            <a:r>
              <a:rPr lang="en-US" sz="4800"/>
              <a:t>TOČAN ODGOVOR</a:t>
            </a:r>
            <a:r>
              <a:rPr lang="en-US" sz="4800">
                <a:ea typeface="+mj-lt"/>
                <a:cs typeface="+mj-lt"/>
              </a:rPr>
              <a:t>:</a:t>
            </a:r>
            <a:endParaRPr lang="en-US" sz="48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A65DC3-6518-4EDA-9FFE-D6B5CB6305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947051"/>
            <a:ext cx="6858000" cy="57258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en-US" sz="6000" dirty="0"/>
              <a:t>C</a:t>
            </a:r>
            <a:r>
              <a:rPr lang="en-US" sz="6000" dirty="0">
                <a:ea typeface="+mn-lt"/>
                <a:cs typeface="+mn-lt"/>
              </a:rPr>
              <a:t> )</a:t>
            </a:r>
            <a:endParaRPr lang="en-US" sz="6000" dirty="0"/>
          </a:p>
        </p:txBody>
      </p:sp>
      <p:sp>
        <p:nvSpPr>
          <p:cNvPr id="8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2"/>
            <a:ext cx="4440464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3379" y="0"/>
            <a:ext cx="532062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12291" y="4682920"/>
            <a:ext cx="3392097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4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00107" y="4682920"/>
            <a:ext cx="4443893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4682920"/>
            <a:ext cx="5335901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31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A71D1-4A9B-4123-9AE3-CA9074FDE9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1720" y="2135322"/>
            <a:ext cx="6858000" cy="1090264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dirty="0" smtClean="0">
                <a:solidFill>
                  <a:schemeClr val="accent6"/>
                </a:solidFill>
              </a:rPr>
              <a:t>K</a:t>
            </a:r>
            <a:r>
              <a:rPr lang="hr-HR" sz="4800" dirty="0" smtClean="0">
                <a:solidFill>
                  <a:schemeClr val="accent6"/>
                </a:solidFill>
              </a:rPr>
              <a:t>OLIKI </a:t>
            </a:r>
            <a:r>
              <a:rPr lang="en-US" sz="4800" dirty="0" smtClean="0">
                <a:solidFill>
                  <a:schemeClr val="accent6"/>
                </a:solidFill>
              </a:rPr>
              <a:t> </a:t>
            </a:r>
            <a:r>
              <a:rPr lang="en-US" sz="4800" dirty="0">
                <a:solidFill>
                  <a:schemeClr val="accent6"/>
                </a:solidFill>
              </a:rPr>
              <a:t>JE KVADRAT BROJA 1</a:t>
            </a:r>
            <a:r>
              <a:rPr lang="en-US" sz="4800" dirty="0">
                <a:solidFill>
                  <a:schemeClr val="accent6"/>
                </a:solidFill>
                <a:ea typeface="+mj-lt"/>
                <a:cs typeface="+mj-lt"/>
              </a:rPr>
              <a:t>? </a:t>
            </a:r>
            <a:endParaRPr lang="en-US" sz="4800" dirty="0">
              <a:solidFill>
                <a:schemeClr val="accent6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18E1C1-1B71-4A2D-A124-DFB03C470B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6388" y="3068960"/>
            <a:ext cx="6858000" cy="98952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 algn="l">
              <a:buAutoNum type="alphaLcParenR"/>
            </a:pPr>
            <a:r>
              <a:rPr lang="en-US" sz="7200" dirty="0"/>
              <a:t>2</a:t>
            </a:r>
            <a:endParaRPr lang="en-US" sz="7200" dirty="0">
              <a:cs typeface="Calibri"/>
            </a:endParaRPr>
          </a:p>
          <a:p>
            <a:pPr marL="457200" indent="-457200" algn="l">
              <a:buAutoNum type="alphaLcParenR"/>
            </a:pPr>
            <a:r>
              <a:rPr lang="en-US" sz="7200" dirty="0"/>
              <a:t>4</a:t>
            </a:r>
            <a:endParaRPr lang="en-US" sz="7200" dirty="0">
              <a:cs typeface="Calibri"/>
            </a:endParaRPr>
          </a:p>
          <a:p>
            <a:pPr marL="457200" indent="-457200" algn="l">
              <a:buAutoNum type="alphaLcParenR"/>
            </a:pPr>
            <a:r>
              <a:rPr lang="en-US" sz="7200" dirty="0"/>
              <a:t>1</a:t>
            </a:r>
            <a:endParaRPr lang="en-US" sz="7200" dirty="0">
              <a:cs typeface="Calibri"/>
            </a:endParaRPr>
          </a:p>
        </p:txBody>
      </p:sp>
      <p:sp>
        <p:nvSpPr>
          <p:cNvPr id="8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2"/>
            <a:ext cx="4440464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3379" y="0"/>
            <a:ext cx="532062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12291" y="4682920"/>
            <a:ext cx="3392097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4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00107" y="4682920"/>
            <a:ext cx="4443893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4682920"/>
            <a:ext cx="5335901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805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59624-1D0E-4DF6-8E2B-25BD8F1E79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245809"/>
            <a:ext cx="6858000" cy="1564716"/>
          </a:xfrm>
        </p:spPr>
        <p:txBody>
          <a:bodyPr>
            <a:normAutofit/>
          </a:bodyPr>
          <a:lstStyle/>
          <a:p>
            <a:pPr algn="l"/>
            <a:r>
              <a:rPr lang="en-US" sz="4800"/>
              <a:t>TOČAN ODGOVOR</a:t>
            </a:r>
            <a:r>
              <a:rPr lang="en-US" sz="4800">
                <a:ea typeface="+mj-lt"/>
                <a:cs typeface="+mj-lt"/>
              </a:rPr>
              <a:t>:</a:t>
            </a:r>
            <a:endParaRPr lang="en-US" sz="48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2C688D-12B1-4C60-9133-A0711DC5D1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947051"/>
            <a:ext cx="6858000" cy="57258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en-US" sz="4800" dirty="0"/>
              <a:t>C</a:t>
            </a:r>
            <a:r>
              <a:rPr lang="en-US" sz="4800" dirty="0">
                <a:ea typeface="+mn-lt"/>
                <a:cs typeface="+mn-lt"/>
              </a:rPr>
              <a:t>)</a:t>
            </a:r>
            <a:endParaRPr lang="en-US" sz="4800" dirty="0"/>
          </a:p>
        </p:txBody>
      </p:sp>
      <p:sp>
        <p:nvSpPr>
          <p:cNvPr id="8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2"/>
            <a:ext cx="4440464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3379" y="0"/>
            <a:ext cx="532062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12291" y="4682920"/>
            <a:ext cx="3392097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4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00107" y="4682920"/>
            <a:ext cx="4443893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4682920"/>
            <a:ext cx="5335901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3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78D89-BA45-4999-981A-FADBAA58D9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245809"/>
            <a:ext cx="6858000" cy="1564716"/>
          </a:xfrm>
        </p:spPr>
        <p:txBody>
          <a:bodyPr>
            <a:normAutofit/>
          </a:bodyPr>
          <a:lstStyle/>
          <a:p>
            <a:pPr algn="l"/>
            <a:r>
              <a:rPr lang="en-US" sz="4800" dirty="0">
                <a:solidFill>
                  <a:schemeClr val="accent6"/>
                </a:solidFill>
              </a:rPr>
              <a:t>KVADRIRAJ</a:t>
            </a:r>
            <a:r>
              <a:rPr lang="hr-HR" sz="4800" dirty="0">
                <a:solidFill>
                  <a:schemeClr val="accent6"/>
                </a:solidFill>
                <a:ea typeface="+mj-lt"/>
                <a:cs typeface="+mj-lt"/>
              </a:rPr>
              <a:t> </a:t>
            </a:r>
            <a:r>
              <a:rPr lang="en-US" sz="4800" dirty="0">
                <a:solidFill>
                  <a:schemeClr val="accent6"/>
                </a:solidFill>
                <a:ea typeface="+mj-lt"/>
                <a:cs typeface="+mj-lt"/>
              </a:rPr>
              <a:t>8b</a:t>
            </a:r>
            <a:r>
              <a:rPr lang="hr-HR" sz="4800" dirty="0">
                <a:solidFill>
                  <a:schemeClr val="accent6"/>
                </a:solidFill>
                <a:ea typeface="+mj-lt"/>
                <a:cs typeface="+mj-lt"/>
              </a:rPr>
              <a:t>.</a:t>
            </a:r>
            <a:r>
              <a:rPr lang="en-US" sz="4800" dirty="0">
                <a:ea typeface="+mj-lt"/>
                <a:cs typeface="+mj-lt"/>
              </a:rPr>
              <a:t/>
            </a:r>
            <a:br>
              <a:rPr lang="en-US" sz="4800" dirty="0">
                <a:ea typeface="+mj-lt"/>
                <a:cs typeface="+mj-lt"/>
              </a:rPr>
            </a:br>
            <a:endParaRPr lang="en-US" sz="4800" dirty="0">
              <a:ea typeface="+mj-lt"/>
              <a:cs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41BC5060-F6C7-4D5D-B209-DC29C7495954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90114" y="3429466"/>
                <a:ext cx="7310887" cy="2887336"/>
              </a:xfrm>
            </p:spPr>
            <p:txBody>
              <a:bodyPr vert="horz" lIns="91440" tIns="45720" rIns="91440" bIns="45720" rtlCol="0" anchor="t">
                <a:normAutofit fontScale="92500" lnSpcReduction="10000"/>
              </a:bodyPr>
              <a:lstStyle/>
              <a:p>
                <a:pPr marL="457200" indent="-457200" algn="l">
                  <a:buAutoNum type="alphaLcParenR"/>
                </a:pPr>
                <a:r>
                  <a:rPr lang="en-US" sz="4400" dirty="0" smtClean="0">
                    <a:cs typeface="Calibri" panose="020F0502020204030204"/>
                  </a:rPr>
                  <a:t>84b</a:t>
                </a:r>
              </a:p>
              <a:p>
                <a:pPr marL="457200" indent="-457200" algn="l">
                  <a:buAutoNum type="alphaLcParenR"/>
                </a:pPr>
                <a:r>
                  <a:rPr lang="en-US" sz="4800" dirty="0">
                    <a:cs typeface="Calibri" panose="020F0502020204030204"/>
                  </a:rPr>
                  <a:t>16b</a:t>
                </a:r>
              </a:p>
              <a:p>
                <a:pPr marL="457200" indent="-457200" algn="l">
                  <a:buAutoNum type="alphaLcParenR"/>
                </a:pPr>
                <a:r>
                  <a:rPr lang="en-US" sz="4800" dirty="0" smtClean="0">
                    <a:cs typeface="Calibri" panose="020F0502020204030204"/>
                  </a:rPr>
                  <a:t>16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48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hr-HR" sz="4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4800" dirty="0">
                  <a:cs typeface="Calibri" panose="020F0502020204030204"/>
                </a:endParaRPr>
              </a:p>
              <a:p>
                <a:pPr marL="457200" indent="-457200" algn="l">
                  <a:buAutoNum type="alphaLcParenR"/>
                </a:pPr>
                <a:r>
                  <a:rPr lang="en-US" sz="4800" dirty="0" smtClean="0">
                    <a:cs typeface="Calibri" panose="020F0502020204030204"/>
                  </a:rPr>
                  <a:t>64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48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hr-HR" sz="4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4800" dirty="0">
                  <a:cs typeface="Calibri" panose="020F0502020204030204"/>
                </a:endParaRPr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xmlns="" id="{41BC5060-F6C7-4D5D-B209-DC29C749595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90114" y="3429466"/>
                <a:ext cx="7310887" cy="2887336"/>
              </a:xfrm>
              <a:blipFill rotWithShape="1">
                <a:blip r:embed="rId2"/>
                <a:stretch>
                  <a:fillRect l="-3417" t="-6342" b="-10148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2"/>
            <a:ext cx="4440464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3379" y="0"/>
            <a:ext cx="532062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12291" y="4682920"/>
            <a:ext cx="3392097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4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00107" y="4682920"/>
            <a:ext cx="4443893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4682920"/>
            <a:ext cx="5335901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AA6E5-62E1-419A-AED4-2E39BFDB00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245809"/>
            <a:ext cx="6858000" cy="1564716"/>
          </a:xfrm>
        </p:spPr>
        <p:txBody>
          <a:bodyPr>
            <a:normAutofit/>
          </a:bodyPr>
          <a:lstStyle/>
          <a:p>
            <a:pPr algn="l"/>
            <a:r>
              <a:rPr lang="en-US" sz="4800">
                <a:cs typeface="Calibri Light"/>
              </a:rPr>
              <a:t>TOČAN ODGOVOR</a:t>
            </a:r>
            <a:r>
              <a:rPr lang="en-US" sz="4800">
                <a:ea typeface="+mj-lt"/>
                <a:cs typeface="+mj-lt"/>
              </a:rPr>
              <a:t>:</a:t>
            </a:r>
            <a:endParaRPr lang="en-US" sz="48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2366DC-6EEF-4A85-97E8-2E5B1E26F0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947051"/>
            <a:ext cx="6858000" cy="57258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en-US" sz="4800" dirty="0">
                <a:cs typeface="Calibri"/>
              </a:rPr>
              <a:t>D</a:t>
            </a:r>
            <a:r>
              <a:rPr lang="en-US" sz="4800" dirty="0">
                <a:ea typeface="+mn-lt"/>
                <a:cs typeface="+mn-lt"/>
              </a:rPr>
              <a:t>)</a:t>
            </a:r>
            <a:endParaRPr lang="en-US" sz="4800" dirty="0"/>
          </a:p>
        </p:txBody>
      </p:sp>
      <p:sp>
        <p:nvSpPr>
          <p:cNvPr id="8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2"/>
            <a:ext cx="4440464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3379" y="0"/>
            <a:ext cx="532062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12291" y="4682920"/>
            <a:ext cx="3392097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4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00107" y="4682920"/>
            <a:ext cx="4443893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4682920"/>
            <a:ext cx="5335901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2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88</Words>
  <Application>Microsoft Office PowerPoint</Application>
  <PresentationFormat>Prikaz na zaslonu (4:3)</PresentationFormat>
  <Paragraphs>38</Paragraphs>
  <Slides>14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Tema sustava Office</vt:lpstr>
      <vt:lpstr>KVADRIRANJE kviz</vt:lpstr>
      <vt:lpstr>ŠTO ZNAČI KVADRIRATI BROJ ?</vt:lpstr>
      <vt:lpstr>Točan odgovor :</vt:lpstr>
      <vt:lpstr>Koliki je kvadrat broja 0 ?</vt:lpstr>
      <vt:lpstr>TOČAN ODGOVOR:</vt:lpstr>
      <vt:lpstr>KOLIKI  JE KVADRAT BROJA 1? </vt:lpstr>
      <vt:lpstr>TOČAN ODGOVOR:</vt:lpstr>
      <vt:lpstr>KVADRIRAJ 8b. </vt:lpstr>
      <vt:lpstr>TOČAN ODGOVOR:</vt:lpstr>
      <vt:lpstr>PowerPoint prezentacija</vt:lpstr>
      <vt:lpstr>TOČAN ODGOVOR:</vt:lpstr>
      <vt:lpstr>a ) 3/25 b ) 9/25 c ) 9/5</vt:lpstr>
      <vt:lpstr>TOČAN ODGOVOR: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KVADRIRANJE</dc:title>
  <dc:creator>Škola</dc:creator>
  <cp:lastModifiedBy>Korisnik</cp:lastModifiedBy>
  <cp:revision>3</cp:revision>
  <dcterms:created xsi:type="dcterms:W3CDTF">2020-10-02T07:06:02Z</dcterms:created>
  <dcterms:modified xsi:type="dcterms:W3CDTF">2020-10-14T16:31:51Z</dcterms:modified>
</cp:coreProperties>
</file>