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443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991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992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652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74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879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59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712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267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074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000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348B-A1FE-401F-946E-87360E2196AB}" type="datetimeFigureOut">
              <a:rPr lang="hr-HR" smtClean="0"/>
              <a:t>14.10.2020.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B631D-6790-4A99-8CE6-5ACE0461BE6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275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>
            <a:extLst>
              <a:ext uri="{FF2B5EF4-FFF2-40B4-BE49-F238E27FC236}">
                <a16:creationId xmlns:a16="http://schemas.microsoft.com/office/drawing/2014/main" id="{D6EBF5E9-2E61-42DD-838A-D39E50E9CF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12" r="-2" b="8591"/>
          <a:stretch/>
        </p:blipFill>
        <p:spPr>
          <a:xfrm>
            <a:off x="15" y="10"/>
            <a:ext cx="9143985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5856" y="3933056"/>
            <a:ext cx="6261498" cy="1701570"/>
          </a:xfrm>
        </p:spPr>
        <p:txBody>
          <a:bodyPr anchor="b">
            <a:noAutofit/>
          </a:bodyPr>
          <a:lstStyle/>
          <a:p>
            <a:r>
              <a:rPr lang="en-US" sz="7200" b="1" dirty="0" smtClean="0"/>
              <a:t>KVADRIRANJE</a:t>
            </a:r>
            <a:r>
              <a:rPr lang="hr-HR" sz="7200" b="1" dirty="0" smtClean="0"/>
              <a:t/>
            </a:r>
            <a:br>
              <a:rPr lang="hr-HR" sz="7200" b="1" dirty="0" smtClean="0"/>
            </a:br>
            <a:r>
              <a:rPr lang="hr-HR" sz="7200" b="1" dirty="0" smtClean="0"/>
              <a:t>kviz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9952" y="5517232"/>
            <a:ext cx="4608512" cy="6467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z="2800" b="1" dirty="0" smtClean="0"/>
              <a:t>I</a:t>
            </a:r>
            <a:r>
              <a:rPr lang="en-US" sz="2800" b="1" dirty="0" smtClean="0"/>
              <a:t>ZRADILE</a:t>
            </a:r>
            <a:r>
              <a:rPr lang="en-US" sz="2800" b="1" dirty="0">
                <a:ea typeface="+mn-lt"/>
                <a:cs typeface="+mn-lt"/>
              </a:rPr>
              <a:t>: LORENA KOLMAN I MARTINA </a:t>
            </a:r>
            <a:r>
              <a:rPr lang="en-US" sz="2800" b="1" dirty="0" smtClean="0">
                <a:ea typeface="+mn-lt"/>
                <a:cs typeface="+mn-lt"/>
              </a:rPr>
              <a:t>TUŠAK</a:t>
            </a:r>
            <a:r>
              <a:rPr lang="hr-HR" sz="2800" b="1" dirty="0" smtClean="0">
                <a:ea typeface="+mn-lt"/>
                <a:cs typeface="+mn-lt"/>
              </a:rPr>
              <a:t> (2020./2021.)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9CA9BBB-0368-4BC7-9EF6-257A4585E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3726405"/>
            <a:ext cx="3456793" cy="141302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>
              <a:buAutoNum type="alphaLcParenR"/>
            </a:pPr>
            <a:r>
              <a:rPr lang="en-US" sz="5400" dirty="0">
                <a:cs typeface="Calibri" panose="020F0502020204030204"/>
              </a:rPr>
              <a:t>16/3</a:t>
            </a:r>
            <a:endParaRPr lang="en-US" sz="5400" dirty="0">
              <a:ea typeface="+mn-lt"/>
              <a:cs typeface="+mn-lt"/>
            </a:endParaRPr>
          </a:p>
          <a:p>
            <a:pPr marL="457200" indent="-457200" algn="l">
              <a:buAutoNum type="alphaLcParenR"/>
            </a:pPr>
            <a:r>
              <a:rPr lang="en-US" sz="5400" dirty="0">
                <a:cs typeface="Calibri"/>
              </a:rPr>
              <a:t>8/3</a:t>
            </a:r>
            <a:endParaRPr lang="en-US" sz="5400" dirty="0">
              <a:ea typeface="+mn-lt"/>
              <a:cs typeface="+mn-lt"/>
            </a:endParaRPr>
          </a:p>
          <a:p>
            <a:pPr marL="457200" indent="-457200" algn="l">
              <a:buAutoNum type="alphaLcParenR"/>
            </a:pPr>
            <a:r>
              <a:rPr lang="en-US" sz="5400" dirty="0">
                <a:cs typeface="Calibri"/>
              </a:rPr>
              <a:t>8/9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149657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81" y="2"/>
            <a:ext cx="532061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E293DC0C-3FA2-4E51-8518-1B7F4B15EB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81" t="-456" r="48493"/>
          <a:stretch/>
        </p:blipFill>
        <p:spPr>
          <a:xfrm>
            <a:off x="1610727" y="1569316"/>
            <a:ext cx="3799083" cy="1836501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6587" y="5450104"/>
            <a:ext cx="4177413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450104"/>
            <a:ext cx="5335901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624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54004-37C2-48D6-8E1A-55CF6FF1F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245809"/>
            <a:ext cx="6858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TOČAN ODGOVOR: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68259-D2B4-47D4-BAC5-6D08B5F6C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526" y="4110338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hr-HR" sz="4800" dirty="0"/>
              <a:t>a</a:t>
            </a:r>
            <a:r>
              <a:rPr lang="en-US" sz="4800" kern="1200" dirty="0" smtClean="0">
                <a:latin typeface="+mn-lt"/>
                <a:ea typeface="+mn-ea"/>
                <a:cs typeface="+mn-cs"/>
              </a:rPr>
              <a:t>)</a:t>
            </a:r>
            <a:r>
              <a:rPr lang="en-US" sz="4800" kern="1200" dirty="0"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1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CCC8324-2F4E-48A5-8D6A-C9E96919645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-972616" y="4984159"/>
                <a:ext cx="6858000" cy="1571410"/>
              </a:xfrm>
            </p:spPr>
            <p:txBody>
              <a:bodyPr vert="horz" lIns="91440" tIns="45720" rIns="91440" bIns="45720" rtlCol="0" anchor="b">
                <a:noAutofit/>
              </a:bodyPr>
              <a:lstStyle/>
              <a:p>
                <a:r>
                  <a:rPr lang="en-US" sz="5400" dirty="0" smtClean="0"/>
                  <a:t>a 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5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hr-HR" sz="54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5400" dirty="0"/>
                  <a:t/>
                </a:r>
                <a:br>
                  <a:rPr lang="en-US" sz="5400" dirty="0"/>
                </a:br>
                <a:r>
                  <a:rPr lang="en-US" sz="5400" dirty="0"/>
                  <a:t>b 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54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hr-HR" sz="54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5400" dirty="0"/>
                  <a:t/>
                </a:r>
                <a:br>
                  <a:rPr lang="en-US" sz="5400" dirty="0"/>
                </a:br>
                <a:r>
                  <a:rPr lang="en-US" sz="5400" dirty="0"/>
                  <a:t>c 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r-HR" sz="54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hr-HR" sz="5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5400" dirty="0">
                  <a:cs typeface="Calibri Light"/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5CCC8324-2F4E-48A5-8D6A-C9E9691964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972616" y="4984159"/>
                <a:ext cx="6858000" cy="1571410"/>
              </a:xfrm>
              <a:blipFill rotWithShape="1">
                <a:blip r:embed="rId2"/>
                <a:stretch>
                  <a:fillRect t="-129183" b="-1323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7253994E-06EB-49FB-9ED1-6C0731AC0B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739" r="45112" b="1"/>
          <a:stretch/>
        </p:blipFill>
        <p:spPr>
          <a:xfrm>
            <a:off x="1315544" y="301937"/>
            <a:ext cx="4990383" cy="2432865"/>
          </a:xfrm>
          <a:custGeom>
            <a:avLst/>
            <a:gdLst/>
            <a:ahLst/>
            <a:cxnLst/>
            <a:rect l="l" t="t" r="r" b="b"/>
            <a:pathLst>
              <a:path w="5920618" h="2130951">
                <a:moveTo>
                  <a:pt x="0" y="0"/>
                </a:moveTo>
                <a:lnTo>
                  <a:pt x="5920618" y="0"/>
                </a:lnTo>
                <a:lnTo>
                  <a:pt x="4933709" y="2130951"/>
                </a:lnTo>
                <a:lnTo>
                  <a:pt x="0" y="2130951"/>
                </a:lnTo>
                <a:close/>
              </a:path>
            </a:pathLst>
          </a:custGeom>
        </p:spPr>
      </p:pic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0814" y="0"/>
            <a:ext cx="5313187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3320"/>
            <a:ext cx="4443893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5334159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3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7B96C-4B26-4040-9E1D-2ADF163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245809"/>
            <a:ext cx="6858000" cy="15647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TOČAN ODGOVOR: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D41D2-3AA7-4536-945F-10501A2F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3947051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7200" kern="1200" dirty="0">
                <a:latin typeface="+mn-lt"/>
                <a:ea typeface="+mn-ea"/>
                <a:cs typeface="+mn-cs"/>
              </a:rPr>
              <a:t>B)</a:t>
            </a: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0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7995B5-8B93-48EF-91A2-8EC5828BF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1F5F1DB4-02E1-438D-AADD-9ACC57689C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2563"/>
            <a:ext cx="8440281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3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6FA8B-831B-4B4C-B4A3-B2BA87DEA6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023" y="365760"/>
            <a:ext cx="7025402" cy="118872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/>
            <a:r>
              <a:rPr lang="en-US" sz="4400" kern="1200" dirty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ŠTO ZNAČI KVADRIRATI BROJ 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323074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9143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2"/>
            <a:ext cx="728741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91407-B03E-416C-AA1A-8BF3AF875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04" y="2176272"/>
            <a:ext cx="8157921" cy="404164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457200"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971550" indent="-457200" algn="l">
              <a:buAutoNum type="alphaLcParenR"/>
            </a:pPr>
            <a:r>
              <a:rPr lang="en-US" sz="4800" dirty="0" err="1"/>
              <a:t>Pomnožiti</a:t>
            </a:r>
            <a:r>
              <a:rPr lang="en-US" sz="4800" dirty="0"/>
              <a:t> </a:t>
            </a:r>
            <a:r>
              <a:rPr lang="en-US" sz="4800" dirty="0" err="1"/>
              <a:t>ga</a:t>
            </a:r>
            <a:r>
              <a:rPr lang="en-US" sz="4800" dirty="0"/>
              <a:t> sa </a:t>
            </a:r>
            <a:r>
              <a:rPr lang="en-US" sz="4800" dirty="0" err="1"/>
              <a:t>samim</a:t>
            </a:r>
            <a:r>
              <a:rPr lang="en-US" sz="4800" dirty="0"/>
              <a:t> </a:t>
            </a:r>
            <a:r>
              <a:rPr lang="en-US" sz="4800" dirty="0" err="1"/>
              <a:t>sobom</a:t>
            </a:r>
            <a:endParaRPr lang="en-US" sz="4800" dirty="0" err="1">
              <a:cs typeface="Calibri" panose="020F0502020204030204"/>
            </a:endParaRPr>
          </a:p>
          <a:p>
            <a:pPr marL="971550" indent="-457200" algn="l">
              <a:buAutoNum type="alphaLcParenR"/>
            </a:pPr>
            <a:r>
              <a:rPr lang="en-US" sz="4800" dirty="0" err="1"/>
              <a:t>Pomnožiti</a:t>
            </a:r>
            <a:r>
              <a:rPr lang="en-US" sz="4800" dirty="0"/>
              <a:t> </a:t>
            </a:r>
            <a:r>
              <a:rPr lang="en-US" sz="4800" dirty="0" err="1"/>
              <a:t>ga</a:t>
            </a:r>
            <a:r>
              <a:rPr lang="en-US" sz="4800" dirty="0"/>
              <a:t> </a:t>
            </a:r>
            <a:r>
              <a:rPr lang="en-US" sz="4800" dirty="0" smtClean="0"/>
              <a:t>s </a:t>
            </a:r>
            <a:r>
              <a:rPr lang="en-US" sz="4800" dirty="0"/>
              <a:t>2</a:t>
            </a:r>
            <a:endParaRPr lang="en-US" sz="4800" dirty="0">
              <a:cs typeface="Calibri" panose="020F0502020204030204"/>
            </a:endParaRPr>
          </a:p>
          <a:p>
            <a:pPr marL="971550" indent="-457200" algn="l">
              <a:buAutoNum type="alphaLcParenR"/>
            </a:pPr>
            <a:r>
              <a:rPr lang="en-US" sz="4800" dirty="0" err="1"/>
              <a:t>Podijeliti</a:t>
            </a:r>
            <a:r>
              <a:rPr lang="en-US" sz="4800" dirty="0"/>
              <a:t> </a:t>
            </a:r>
            <a:r>
              <a:rPr lang="en-US" sz="4800" dirty="0" err="1"/>
              <a:t>ga</a:t>
            </a:r>
            <a:r>
              <a:rPr lang="en-US" sz="4800" dirty="0"/>
              <a:t> sa </a:t>
            </a:r>
            <a:r>
              <a:rPr lang="en-US" sz="4800" dirty="0" err="1"/>
              <a:t>samim</a:t>
            </a:r>
            <a:r>
              <a:rPr lang="en-US" sz="4800" dirty="0"/>
              <a:t> </a:t>
            </a:r>
            <a:r>
              <a:rPr lang="en-US" sz="4800" dirty="0" err="1"/>
              <a:t>sobom</a:t>
            </a:r>
            <a:endParaRPr lang="en-US" sz="4800" dirty="0" err="1">
              <a:cs typeface="Calibri"/>
            </a:endParaRPr>
          </a:p>
          <a:p>
            <a:pPr marL="971550" indent="-457200" algn="l">
              <a:buAutoNum type="alphaLcParenR"/>
            </a:pPr>
            <a:endParaRPr lang="en-US" sz="4800" dirty="0">
              <a:cs typeface="Calibri"/>
            </a:endParaRPr>
          </a:p>
          <a:p>
            <a:pPr marL="742950" indent="-228600" algn="l">
              <a:buFont typeface="Arial" panose="020B0604020202020204" pitchFamily="34" charset="0"/>
              <a:buChar char="•"/>
            </a:pPr>
            <a:endParaRPr lang="en-US" sz="4800" dirty="0">
              <a:cs typeface="Calibri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B510B-1929-4980-85B7-01EF5A993E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/>
              <a:t>Točan odgovor</a:t>
            </a:r>
            <a:r>
              <a:rPr lang="en-US" sz="4800">
                <a:ea typeface="+mj-lt"/>
                <a:cs typeface="+mj-lt"/>
              </a:rPr>
              <a:t> :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823BFA-013E-4A42-844F-E325E0B34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25383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9600" dirty="0">
                <a:ea typeface="+mn-lt"/>
                <a:cs typeface="+mn-lt"/>
              </a:rPr>
              <a:t>a)</a:t>
            </a:r>
            <a:endParaRPr lang="en-US" sz="9600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77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91AFD-F58F-4137-AA5F-1142CB14C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1905" y="2274565"/>
            <a:ext cx="6858000" cy="1003999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l"/>
            <a:r>
              <a:rPr lang="en-US" sz="5400" dirty="0" err="1">
                <a:solidFill>
                  <a:schemeClr val="accent6"/>
                </a:solidFill>
              </a:rPr>
              <a:t>Koliki</a:t>
            </a:r>
            <a:r>
              <a:rPr lang="en-US" sz="5400" dirty="0">
                <a:solidFill>
                  <a:schemeClr val="accent6"/>
                </a:solidFill>
              </a:rPr>
              <a:t> je </a:t>
            </a:r>
            <a:r>
              <a:rPr lang="en-US" sz="5400" dirty="0" err="1">
                <a:solidFill>
                  <a:schemeClr val="accent6"/>
                </a:solidFill>
              </a:rPr>
              <a:t>kvadrat</a:t>
            </a:r>
            <a:r>
              <a:rPr lang="en-US" sz="5400" dirty="0">
                <a:solidFill>
                  <a:schemeClr val="accent6"/>
                </a:solidFill>
              </a:rPr>
              <a:t> </a:t>
            </a:r>
            <a:r>
              <a:rPr lang="en-US" sz="5400" dirty="0" err="1">
                <a:solidFill>
                  <a:schemeClr val="accent6"/>
                </a:solidFill>
              </a:rPr>
              <a:t>broja</a:t>
            </a:r>
            <a:r>
              <a:rPr lang="en-US" sz="5400" dirty="0">
                <a:solidFill>
                  <a:schemeClr val="accent6"/>
                </a:solidFill>
              </a:rPr>
              <a:t> 0</a:t>
            </a:r>
            <a:r>
              <a:rPr lang="en-US" sz="5400" dirty="0">
                <a:solidFill>
                  <a:schemeClr val="accent6"/>
                </a:solidFill>
                <a:ea typeface="+mj-lt"/>
                <a:cs typeface="+mj-lt"/>
              </a:rPr>
              <a:t> ?</a:t>
            </a:r>
            <a:endParaRPr lang="en-US" sz="5400" dirty="0">
              <a:solidFill>
                <a:schemeClr val="accent6"/>
              </a:solidFill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DC584-C430-4A5B-8836-84475AD7D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291" y="3433346"/>
            <a:ext cx="6858000" cy="249914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>
              <a:buAutoNum type="alphaLcParenR"/>
            </a:pPr>
            <a:r>
              <a:rPr lang="en-US" sz="6600" dirty="0"/>
              <a:t>2</a:t>
            </a:r>
            <a:endParaRPr lang="en-US" sz="6600" dirty="0">
              <a:cs typeface="Calibri"/>
            </a:endParaRPr>
          </a:p>
          <a:p>
            <a:pPr marL="457200" indent="-457200" algn="l">
              <a:buAutoNum type="alphaLcParenR"/>
            </a:pPr>
            <a:r>
              <a:rPr lang="en-US" sz="6600" dirty="0"/>
              <a:t>1</a:t>
            </a:r>
            <a:endParaRPr lang="en-US" sz="6600" dirty="0">
              <a:cs typeface="Calibri"/>
            </a:endParaRPr>
          </a:p>
          <a:p>
            <a:pPr marL="457200" indent="-457200" algn="l">
              <a:buAutoNum type="alphaLcParenR"/>
            </a:pPr>
            <a:r>
              <a:rPr lang="en-US" sz="6600" dirty="0"/>
              <a:t>0</a:t>
            </a:r>
            <a:endParaRPr lang="en-US" sz="6600" dirty="0">
              <a:ea typeface="+mn-lt"/>
              <a:cs typeface="+mn-lt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1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B98C-296D-4438-A7FB-4FB93D05B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/>
              <a:t>TOČAN ODGOVOR</a:t>
            </a:r>
            <a:r>
              <a:rPr lang="en-US" sz="4800">
                <a:ea typeface="+mj-lt"/>
                <a:cs typeface="+mj-lt"/>
              </a:rPr>
              <a:t>: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65DC3-6518-4EDA-9FFE-D6B5CB630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7051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6000" dirty="0"/>
              <a:t>C</a:t>
            </a:r>
            <a:r>
              <a:rPr lang="en-US" sz="6000" dirty="0">
                <a:ea typeface="+mn-lt"/>
                <a:cs typeface="+mn-lt"/>
              </a:rPr>
              <a:t> )</a:t>
            </a:r>
            <a:endParaRPr lang="en-US" sz="6000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1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A71D1-4A9B-4123-9AE3-CA9074FDE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1720" y="2135322"/>
            <a:ext cx="6858000" cy="1090264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 smtClean="0">
                <a:solidFill>
                  <a:schemeClr val="accent6"/>
                </a:solidFill>
              </a:rPr>
              <a:t>K</a:t>
            </a:r>
            <a:r>
              <a:rPr lang="hr-HR" sz="4800" dirty="0" smtClean="0">
                <a:solidFill>
                  <a:schemeClr val="accent6"/>
                </a:solidFill>
              </a:rPr>
              <a:t>OLIKI </a:t>
            </a:r>
            <a:r>
              <a:rPr lang="en-US" sz="4800" dirty="0" smtClean="0">
                <a:solidFill>
                  <a:schemeClr val="accent6"/>
                </a:solidFill>
              </a:rPr>
              <a:t> </a:t>
            </a:r>
            <a:r>
              <a:rPr lang="en-US" sz="4800" dirty="0">
                <a:solidFill>
                  <a:schemeClr val="accent6"/>
                </a:solidFill>
              </a:rPr>
              <a:t>JE KVADRAT BROJA 1</a:t>
            </a:r>
            <a:r>
              <a:rPr lang="en-US" sz="4800" dirty="0">
                <a:solidFill>
                  <a:schemeClr val="accent6"/>
                </a:solidFill>
                <a:ea typeface="+mj-lt"/>
                <a:cs typeface="+mj-lt"/>
              </a:rPr>
              <a:t>? </a:t>
            </a:r>
            <a:endParaRPr lang="en-US" sz="4800" dirty="0">
              <a:solidFill>
                <a:schemeClr val="accent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18E1C1-1B71-4A2D-A124-DFB03C470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388" y="3068960"/>
            <a:ext cx="6858000" cy="98952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 algn="l">
              <a:buAutoNum type="alphaLcParenR"/>
            </a:pPr>
            <a:r>
              <a:rPr lang="en-US" sz="7200" dirty="0"/>
              <a:t>2</a:t>
            </a:r>
            <a:endParaRPr lang="en-US" sz="7200" dirty="0">
              <a:cs typeface="Calibri"/>
            </a:endParaRPr>
          </a:p>
          <a:p>
            <a:pPr marL="457200" indent="-457200" algn="l">
              <a:buAutoNum type="alphaLcParenR"/>
            </a:pPr>
            <a:r>
              <a:rPr lang="en-US" sz="7200" dirty="0"/>
              <a:t>4</a:t>
            </a:r>
            <a:endParaRPr lang="en-US" sz="7200" dirty="0">
              <a:cs typeface="Calibri"/>
            </a:endParaRPr>
          </a:p>
          <a:p>
            <a:pPr marL="457200" indent="-457200" algn="l">
              <a:buAutoNum type="alphaLcParenR"/>
            </a:pPr>
            <a:r>
              <a:rPr lang="en-US" sz="7200" dirty="0"/>
              <a:t>1</a:t>
            </a:r>
            <a:endParaRPr lang="en-US" sz="7200" dirty="0">
              <a:cs typeface="Calibri"/>
            </a:endParaRPr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24-1D0E-4DF6-8E2B-25BD8F1E7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/>
              <a:t>TOČAN ODGOVOR</a:t>
            </a:r>
            <a:r>
              <a:rPr lang="en-US" sz="4800">
                <a:ea typeface="+mj-lt"/>
                <a:cs typeface="+mj-lt"/>
              </a:rPr>
              <a:t>: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2C688D-12B1-4C60-9133-A0711DC5D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7051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4800" dirty="0"/>
              <a:t>C</a:t>
            </a:r>
            <a:r>
              <a:rPr lang="en-US" sz="4800" dirty="0">
                <a:ea typeface="+mn-lt"/>
                <a:cs typeface="+mn-lt"/>
              </a:rPr>
              <a:t>)</a:t>
            </a:r>
            <a:endParaRPr lang="en-US" sz="4800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3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78D89-BA45-4999-981A-FADBAA58D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solidFill>
                  <a:schemeClr val="accent6"/>
                </a:solidFill>
              </a:rPr>
              <a:t>KVADRIRAJ</a:t>
            </a:r>
            <a:r>
              <a:rPr lang="hr-HR" sz="4800" dirty="0">
                <a:solidFill>
                  <a:schemeClr val="accent6"/>
                </a:solidFill>
                <a:ea typeface="+mj-lt"/>
                <a:cs typeface="+mj-lt"/>
              </a:rPr>
              <a:t> </a:t>
            </a:r>
            <a:r>
              <a:rPr lang="en-US" sz="4800" dirty="0">
                <a:solidFill>
                  <a:schemeClr val="accent6"/>
                </a:solidFill>
                <a:ea typeface="+mj-lt"/>
                <a:cs typeface="+mj-lt"/>
              </a:rPr>
              <a:t>8b</a:t>
            </a:r>
            <a:r>
              <a:rPr lang="hr-HR" sz="4800" dirty="0">
                <a:solidFill>
                  <a:schemeClr val="accent6"/>
                </a:solidFill>
                <a:ea typeface="+mj-lt"/>
                <a:cs typeface="+mj-lt"/>
              </a:rPr>
              <a:t>.</a:t>
            </a:r>
            <a:r>
              <a:rPr lang="en-US" sz="4800" dirty="0">
                <a:ea typeface="+mj-lt"/>
                <a:cs typeface="+mj-lt"/>
              </a:rPr>
              <a:t/>
            </a:r>
            <a:br>
              <a:rPr lang="en-US" sz="4800" dirty="0">
                <a:ea typeface="+mj-lt"/>
                <a:cs typeface="+mj-lt"/>
              </a:rPr>
            </a:br>
            <a:endParaRPr lang="en-US" sz="4800" dirty="0">
              <a:ea typeface="+mj-lt"/>
              <a:cs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41BC5060-F6C7-4D5D-B209-DC29C7495954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90114" y="3429466"/>
                <a:ext cx="7310887" cy="2887336"/>
              </a:xfrm>
            </p:spPr>
            <p:txBody>
              <a:bodyPr vert="horz" lIns="91440" tIns="45720" rIns="91440" bIns="45720" rtlCol="0" anchor="t">
                <a:normAutofit fontScale="92500" lnSpcReduction="10000"/>
              </a:bodyPr>
              <a:lstStyle/>
              <a:p>
                <a:pPr marL="457200" indent="-457200" algn="l">
                  <a:buAutoNum type="alphaLcParenR"/>
                </a:pPr>
                <a:r>
                  <a:rPr lang="en-US" sz="4400" dirty="0" smtClean="0">
                    <a:cs typeface="Calibri" panose="020F0502020204030204"/>
                  </a:rPr>
                  <a:t>84b</a:t>
                </a:r>
              </a:p>
              <a:p>
                <a:pPr marL="457200" indent="-457200" algn="l">
                  <a:buAutoNum type="alphaLcParenR"/>
                </a:pPr>
                <a:r>
                  <a:rPr lang="en-US" sz="4800" dirty="0">
                    <a:cs typeface="Calibri" panose="020F0502020204030204"/>
                  </a:rPr>
                  <a:t>16b</a:t>
                </a:r>
              </a:p>
              <a:p>
                <a:pPr marL="457200" indent="-457200" algn="l">
                  <a:buAutoNum type="alphaLcParenR"/>
                </a:pPr>
                <a:r>
                  <a:rPr lang="en-US" sz="4800" dirty="0" smtClean="0">
                    <a:cs typeface="Calibri" panose="020F0502020204030204"/>
                  </a:rPr>
                  <a:t>16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48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hr-HR" sz="4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cs typeface="Calibri" panose="020F0502020204030204"/>
                </a:endParaRPr>
              </a:p>
              <a:p>
                <a:pPr marL="457200" indent="-457200" algn="l">
                  <a:buAutoNum type="alphaLcParenR"/>
                </a:pPr>
                <a:r>
                  <a:rPr lang="en-US" sz="4800" dirty="0" smtClean="0">
                    <a:cs typeface="Calibri" panose="020F0502020204030204"/>
                  </a:rPr>
                  <a:t>64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sz="48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hr-HR" sz="4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4800" dirty="0">
                  <a:cs typeface="Calibri" panose="020F0502020204030204"/>
                </a:endParaRPr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xmlns="" id="{41BC5060-F6C7-4D5D-B209-DC29C74959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0114" y="3429466"/>
                <a:ext cx="7310887" cy="2887336"/>
              </a:xfrm>
              <a:blipFill rotWithShape="1">
                <a:blip r:embed="rId2"/>
                <a:stretch>
                  <a:fillRect l="-3417" t="-6342" b="-1014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AA6E5-62E1-419A-AED4-2E39BFDB0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cs typeface="Calibri Light"/>
              </a:rPr>
              <a:t>TOČAN ODGOVOR</a:t>
            </a:r>
            <a:r>
              <a:rPr lang="en-US" sz="4800">
                <a:ea typeface="+mj-lt"/>
                <a:cs typeface="+mj-lt"/>
              </a:rPr>
              <a:t>: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366DC-6EEF-4A85-97E8-2E5B1E26F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7051"/>
            <a:ext cx="6858000" cy="57258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4800" dirty="0">
                <a:cs typeface="Calibri"/>
              </a:rPr>
              <a:t>D</a:t>
            </a:r>
            <a:r>
              <a:rPr lang="en-US" sz="4800" dirty="0">
                <a:ea typeface="+mn-lt"/>
                <a:cs typeface="+mn-lt"/>
              </a:rPr>
              <a:t>)</a:t>
            </a:r>
            <a:endParaRPr lang="en-US" sz="4800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1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</Words>
  <Application>Microsoft Office PowerPoint</Application>
  <PresentationFormat>Prikaz na zaslonu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Tema sustava Office</vt:lpstr>
      <vt:lpstr>KVADRIRANJE kviz</vt:lpstr>
      <vt:lpstr>ŠTO ZNAČI KVADRIRATI BROJ ?</vt:lpstr>
      <vt:lpstr>Točan odgovor :</vt:lpstr>
      <vt:lpstr>Koliki je kvadrat broja 0 ?</vt:lpstr>
      <vt:lpstr>TOČAN ODGOVOR:</vt:lpstr>
      <vt:lpstr>KOLIKI  JE KVADRAT BROJA 1? </vt:lpstr>
      <vt:lpstr>TOČAN ODGOVOR:</vt:lpstr>
      <vt:lpstr>KVADRIRAJ 8b. </vt:lpstr>
      <vt:lpstr>TOČAN ODGOVOR:</vt:lpstr>
      <vt:lpstr>PowerPoint prezentacija</vt:lpstr>
      <vt:lpstr>TOČAN ODGOVOR:</vt:lpstr>
      <vt:lpstr>a ) 3/25 b ) 9/25 c ) 9/5</vt:lpstr>
      <vt:lpstr>TOČAN ODGOVOR: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KVADRIRANJE</dc:title>
  <dc:creator>Škola</dc:creator>
  <cp:lastModifiedBy>Korisnik</cp:lastModifiedBy>
  <cp:revision>3</cp:revision>
  <dcterms:created xsi:type="dcterms:W3CDTF">2020-10-02T07:06:02Z</dcterms:created>
  <dcterms:modified xsi:type="dcterms:W3CDTF">2020-10-14T16:31:51Z</dcterms:modified>
</cp:coreProperties>
</file>