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311" r:id="rId3"/>
    <p:sldId id="329" r:id="rId4"/>
    <p:sldId id="321" r:id="rId5"/>
    <p:sldId id="322" r:id="rId6"/>
    <p:sldId id="330" r:id="rId7"/>
    <p:sldId id="323" r:id="rId8"/>
    <p:sldId id="331" r:id="rId9"/>
    <p:sldId id="324" r:id="rId10"/>
    <p:sldId id="332" r:id="rId11"/>
    <p:sldId id="325" r:id="rId12"/>
    <p:sldId id="333" r:id="rId13"/>
    <p:sldId id="326" r:id="rId14"/>
    <p:sldId id="334" r:id="rId15"/>
    <p:sldId id="328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295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FF"/>
    <a:srgbClr val="FFFF66"/>
    <a:srgbClr val="00FFFF"/>
    <a:srgbClr val="FFCC66"/>
    <a:srgbClr val="66FFFF"/>
    <a:srgbClr val="FFCC00"/>
    <a:srgbClr val="00FF00"/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r-HR" altLang="sr-Latn-R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r-HR" altLang="sr-Latn-R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r-HR" altLang="sr-Latn-R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r-HR" altLang="sr-Latn-RS"/>
                </a:p>
              </p:txBody>
            </p:sp>
          </p:grpSp>
        </p:grpSp>
      </p:grpSp>
      <p:sp>
        <p:nvSpPr>
          <p:cNvPr id="9427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sr-Latn-RS" noProof="0" smtClean="0"/>
              <a:t>Click to edit Master title style</a:t>
            </a:r>
          </a:p>
        </p:txBody>
      </p:sp>
      <p:sp>
        <p:nvSpPr>
          <p:cNvPr id="9427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sr-Latn-RS" noProof="0" smtClean="0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5E51DFF-8989-41DF-96EF-47B0D432B159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97303648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4A2259-B87F-4FF2-882C-A824B539D99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5353105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8EC84D-9679-4910-A5A9-D3F7306AE821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6586184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27BDC-2B3E-4C50-A4DA-EBFA60A3DC7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87007073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323EE0-44DB-4665-A07F-2F700277786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1014453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6C1AD2-97B7-428C-8DB2-B4DE20D257E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5069906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504CC3-B072-4D46-8048-51CB54CA0228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86244702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9D9020-6747-4DC5-832A-FB71DBD38692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41082447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B1265-154C-48FF-9178-B62A3C7EBDB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7772837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4CAB52-7350-4EDC-98F4-9A63A3BE210D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48814428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708C3F-FBCE-4FF1-8F8C-8B8536198BF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92453379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hr-HR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9319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19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19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19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19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19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19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19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19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19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0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9320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0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0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0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0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0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0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0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1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1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1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1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321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1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1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9322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2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2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2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2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2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2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322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3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3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3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3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3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3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3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323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r-HR" altLang="sr-Latn-RS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r-HR" altLang="sr-Latn-RS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r-HR" altLang="sr-Latn-RS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hr-HR" altLang="sr-Latn-RS"/>
                </a:p>
              </p:txBody>
            </p:sp>
          </p:grpSp>
        </p:grpSp>
      </p:grpSp>
      <p:sp>
        <p:nvSpPr>
          <p:cNvPr id="9325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9325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9325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9325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9325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563EA105-4A09-40C1-A01E-B57B0EDAF604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717032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sz="8800" dirty="0" smtClean="0">
                <a:solidFill>
                  <a:srgbClr val="FFCC66"/>
                </a:solidFill>
                <a:latin typeface="Monotype Corsiva" pitchFamily="66" charset="0"/>
              </a:rPr>
              <a:t>Linearna ovisnost</a:t>
            </a:r>
            <a:br>
              <a:rPr lang="hr-HR" altLang="sr-Latn-RS" sz="8800" dirty="0" smtClean="0">
                <a:solidFill>
                  <a:srgbClr val="FFCC66"/>
                </a:solidFill>
                <a:latin typeface="Monotype Corsiva" pitchFamily="66" charset="0"/>
              </a:rPr>
            </a:br>
            <a:r>
              <a:rPr lang="hr-HR" altLang="sr-Latn-RS" sz="4000" dirty="0" smtClean="0">
                <a:solidFill>
                  <a:srgbClr val="FFCC66"/>
                </a:solidFill>
                <a:latin typeface="Monotype Corsiva" pitchFamily="66" charset="0"/>
              </a:rPr>
              <a:t>- primjena u praktičnim zadacima</a:t>
            </a:r>
            <a:br>
              <a:rPr lang="hr-HR" altLang="sr-Latn-RS" sz="4000" dirty="0" smtClean="0">
                <a:solidFill>
                  <a:srgbClr val="FFCC66"/>
                </a:solidFill>
                <a:latin typeface="Monotype Corsiva" pitchFamily="66" charset="0"/>
              </a:rPr>
            </a:br>
            <a:r>
              <a:rPr lang="hr-HR" altLang="sr-Latn-R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7. razred</a:t>
            </a:r>
            <a:br>
              <a:rPr lang="hr-HR" altLang="sr-Latn-R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hr-HR" altLang="sr-Latn-R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OŠ Lijepa naša, Tuhelj</a:t>
            </a:r>
            <a:br>
              <a:rPr lang="hr-HR" altLang="sr-Latn-R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endParaRPr lang="en-US" altLang="sr-Latn-RS" sz="4000" dirty="0" smtClean="0">
              <a:solidFill>
                <a:schemeClr val="accent1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11560" y="764704"/>
            <a:ext cx="6840760" cy="98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hr-HR" sz="2800" dirty="0" smtClean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c)  Koliko </a:t>
            </a:r>
            <a:r>
              <a:rPr lang="hr-HR" sz="2800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je radio ako je zaradio 350 kn?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r-HR" sz="2800" dirty="0">
              <a:solidFill>
                <a:srgbClr val="FFFF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1187624" y="1340768"/>
            <a:ext cx="2024913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/>
              <a:t>y</a:t>
            </a:r>
            <a:r>
              <a:rPr lang="hr-HR" sz="2800" dirty="0" smtClean="0"/>
              <a:t> </a:t>
            </a:r>
            <a:r>
              <a:rPr lang="hr-HR" sz="2800" dirty="0"/>
              <a:t>= </a:t>
            </a:r>
            <a:r>
              <a:rPr lang="hr-HR" sz="2800" dirty="0" smtClean="0"/>
              <a:t>60x </a:t>
            </a:r>
            <a:r>
              <a:rPr lang="hr-HR" sz="2800" dirty="0"/>
              <a:t>+ 5</a:t>
            </a:r>
            <a:r>
              <a:rPr lang="hr-HR" sz="2800" dirty="0" smtClean="0"/>
              <a:t>0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879848" y="1889966"/>
            <a:ext cx="238398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350 </a:t>
            </a:r>
            <a:r>
              <a:rPr lang="hr-HR" sz="2800" dirty="0"/>
              <a:t>= </a:t>
            </a:r>
            <a:r>
              <a:rPr lang="hr-HR" sz="2800" dirty="0" smtClean="0"/>
              <a:t>60x </a:t>
            </a:r>
            <a:r>
              <a:rPr lang="hr-HR" sz="2800" dirty="0"/>
              <a:t>+ 5</a:t>
            </a:r>
            <a:r>
              <a:rPr lang="hr-HR" sz="2800" dirty="0" smtClean="0"/>
              <a:t>0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611560" y="2548049"/>
            <a:ext cx="281038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 – 60x = 50 – 350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616395" y="3161064"/>
            <a:ext cx="2361544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 – 60x = – 300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1215054" y="3761147"/>
            <a:ext cx="1104790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 x = 5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5076056" y="4252279"/>
            <a:ext cx="3672408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 Radio je 5 sati.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20110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435280" cy="1139825"/>
          </a:xfrm>
        </p:spPr>
        <p:txBody>
          <a:bodyPr/>
          <a:lstStyle/>
          <a:p>
            <a:pPr algn="l"/>
            <a:r>
              <a:rPr lang="hr-HR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Zad</a:t>
            </a:r>
            <a:r>
              <a:rPr lang="hr-HR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Prije 10 godina mjesečna članarina u videoteci Alfa iznosila je 50 kn, a za svaki posuđeni DVD trebalo je platiti 5 kn. </a:t>
            </a:r>
            <a:b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Iskaži formulom linearne ovisnosti iznos računa o broju posuđenih DVD-a. </a:t>
            </a:r>
            <a:endParaRPr lang="hr-H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539552" y="2204864"/>
            <a:ext cx="6984776" cy="121161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– broj posuđenih DVD-a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formula linearne ovisnosti (iznos računa)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611560" y="3388711"/>
            <a:ext cx="1851789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>
                <a:cs typeface="Times New Roman" panose="02020603050405020304" pitchFamily="18" charset="0"/>
              </a:rPr>
              <a:t>y</a:t>
            </a:r>
            <a:r>
              <a:rPr lang="hr-HR" sz="2800" b="1" dirty="0" smtClean="0">
                <a:cs typeface="Times New Roman" panose="02020603050405020304" pitchFamily="18" charset="0"/>
              </a:rPr>
              <a:t> </a:t>
            </a:r>
            <a:r>
              <a:rPr lang="hr-HR" sz="2800" b="1" dirty="0">
                <a:cs typeface="Times New Roman" panose="02020603050405020304" pitchFamily="18" charset="0"/>
              </a:rPr>
              <a:t>= 5</a:t>
            </a:r>
            <a:r>
              <a:rPr lang="hr-HR" sz="2800" b="1" dirty="0" smtClean="0">
                <a:cs typeface="Times New Roman" panose="02020603050405020304" pitchFamily="18" charset="0"/>
              </a:rPr>
              <a:t>x </a:t>
            </a:r>
            <a:r>
              <a:rPr lang="hr-HR" sz="2800" b="1" dirty="0">
                <a:cs typeface="Times New Roman" panose="02020603050405020304" pitchFamily="18" charset="0"/>
              </a:rPr>
              <a:t>+ 5</a:t>
            </a:r>
            <a:r>
              <a:rPr lang="hr-HR" sz="2800" b="1" dirty="0" smtClean="0">
                <a:cs typeface="Times New Roman" panose="02020603050405020304" pitchFamily="18" charset="0"/>
              </a:rPr>
              <a:t>0</a:t>
            </a:r>
            <a:endParaRPr lang="hr-H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323528" y="4149080"/>
            <a:ext cx="853631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hr-HR" sz="2800" dirty="0">
                <a:solidFill>
                  <a:srgbClr val="FFFF00"/>
                </a:solidFill>
                <a:ea typeface="+mj-ea"/>
                <a:cs typeface="Times New Roman" panose="02020603050405020304" pitchFamily="18" charset="0"/>
              </a:rPr>
              <a:t>b)  Koliko bi iznosio račun kada bi posudili 12 DVD-ova?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611560" y="4725144"/>
            <a:ext cx="232467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5 · 12 </a:t>
            </a:r>
            <a:r>
              <a:rPr lang="hr-HR" sz="2800" dirty="0">
                <a:cs typeface="Times New Roman" panose="02020603050405020304" pitchFamily="18" charset="0"/>
              </a:rPr>
              <a:t>+ 5</a:t>
            </a:r>
            <a:r>
              <a:rPr lang="hr-HR" sz="2800" dirty="0" smtClean="0">
                <a:cs typeface="Times New Roman" panose="02020603050405020304" pitchFamily="18" charset="0"/>
              </a:rPr>
              <a:t>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83568" y="5332927"/>
            <a:ext cx="1845377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60 </a:t>
            </a:r>
            <a:r>
              <a:rPr lang="hr-HR" sz="2800" dirty="0">
                <a:cs typeface="Times New Roman" panose="02020603050405020304" pitchFamily="18" charset="0"/>
              </a:rPr>
              <a:t>+ 5</a:t>
            </a:r>
            <a:r>
              <a:rPr lang="hr-HR" sz="2800" dirty="0" smtClean="0">
                <a:cs typeface="Times New Roman" panose="02020603050405020304" pitchFamily="18" charset="0"/>
              </a:rPr>
              <a:t>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726685" y="5858407"/>
            <a:ext cx="1270989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= 110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5076056" y="5833986"/>
            <a:ext cx="3168352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Račun bi bio 110 kn.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75923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51520" y="692696"/>
            <a:ext cx="8475397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hr-HR" sz="2800" dirty="0" smtClean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c) Koliko </a:t>
            </a:r>
            <a:r>
              <a:rPr lang="hr-HR" sz="2800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DVD-ova je posudio Saša ako je platio 100 kn?</a:t>
            </a:r>
            <a:endParaRPr lang="hr-HR" sz="2800" dirty="0">
              <a:solidFill>
                <a:srgbClr val="FFFF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755576" y="1556792"/>
            <a:ext cx="2024913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 y = 5x + 50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473347" y="2126063"/>
            <a:ext cx="238398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 100 = 5x + 50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457417" y="2780928"/>
            <a:ext cx="2720617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 – 5x = 50 – 100 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473347" y="3350199"/>
            <a:ext cx="218200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 – 5x = –  50 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06157" y="3939717"/>
            <a:ext cx="1204176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 x = 10 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4489218" y="4365104"/>
            <a:ext cx="373531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Posudio je 10 DVD-ova.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2460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5925" y="612663"/>
            <a:ext cx="8435280" cy="1139825"/>
          </a:xfrm>
        </p:spPr>
        <p:txBody>
          <a:bodyPr/>
          <a:lstStyle/>
          <a:p>
            <a:pPr algn="l"/>
            <a:r>
              <a:rPr lang="hr-HR" sz="2800" b="1" u="sng" dirty="0" err="1" smtClean="0">
                <a:effectLst/>
              </a:rPr>
              <a:t>Zad</a:t>
            </a:r>
            <a:r>
              <a:rPr lang="hr-HR" sz="2800" b="1" dirty="0" smtClean="0">
                <a:effectLst/>
              </a:rPr>
              <a:t>: </a:t>
            </a:r>
            <a:r>
              <a:rPr lang="hr-HR" sz="2800" dirty="0" smtClean="0">
                <a:effectLst/>
              </a:rPr>
              <a:t>Nedaleko od videoteke Alfa bila je videoteka Beta u kojoj se nije trebala plaćati članarina, ali je za posuđeni DVD trebalo platiti 7 kn. </a:t>
            </a:r>
            <a:br>
              <a:rPr lang="hr-HR" sz="2800" dirty="0" smtClean="0">
                <a:effectLst/>
              </a:rPr>
            </a:br>
            <a:r>
              <a:rPr lang="hr-HR" sz="2800" dirty="0" smtClean="0">
                <a:solidFill>
                  <a:srgbClr val="FFFF00"/>
                </a:solidFill>
                <a:effectLst/>
              </a:rPr>
              <a:t>a) Iskaži formulom linearne  ovisnosti iznosa računa o broju posuđenih DVD-a. </a:t>
            </a:r>
            <a:endParaRPr lang="hr-HR" sz="2800" dirty="0">
              <a:solidFill>
                <a:srgbClr val="FFFF00"/>
              </a:solidFill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912793" y="2132856"/>
            <a:ext cx="7475631" cy="121161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– broj posuđenih DVD-a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 linearne ovisnosti (iznos računa)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12793" y="3324728"/>
            <a:ext cx="110799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/>
              <a:t>y</a:t>
            </a:r>
            <a:r>
              <a:rPr lang="hr-HR" sz="2800" b="1" dirty="0" smtClean="0"/>
              <a:t> </a:t>
            </a:r>
            <a:r>
              <a:rPr lang="hr-HR" sz="2800" b="1" dirty="0"/>
              <a:t>= </a:t>
            </a:r>
            <a:r>
              <a:rPr lang="hr-HR" sz="2800" b="1" dirty="0" smtClean="0"/>
              <a:t>7x</a:t>
            </a:r>
            <a:endParaRPr lang="hr-H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35925" y="4149080"/>
            <a:ext cx="6280887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</a:pPr>
            <a:r>
              <a:rPr lang="hr-HR" sz="28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b)  Koliko treba platiti za 15 DVD-ova?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912792" y="4787980"/>
            <a:ext cx="158408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/>
              <a:t>y</a:t>
            </a:r>
            <a:r>
              <a:rPr lang="hr-HR" sz="2800" dirty="0" smtClean="0"/>
              <a:t> </a:t>
            </a:r>
            <a:r>
              <a:rPr lang="hr-HR" sz="2800" dirty="0"/>
              <a:t>= </a:t>
            </a:r>
            <a:r>
              <a:rPr lang="hr-HR" sz="2800" dirty="0" smtClean="0"/>
              <a:t>7 · 15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937151" y="5340952"/>
            <a:ext cx="128432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/>
              <a:t>y</a:t>
            </a:r>
            <a:r>
              <a:rPr lang="hr-HR" sz="2800" dirty="0" smtClean="0"/>
              <a:t> </a:t>
            </a:r>
            <a:r>
              <a:rPr lang="hr-HR" sz="2800" dirty="0"/>
              <a:t>= </a:t>
            </a:r>
            <a:r>
              <a:rPr lang="hr-HR" sz="2800" dirty="0" smtClean="0"/>
              <a:t>105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5364088" y="5365957"/>
            <a:ext cx="3100721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Treba platiti 105 kn.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66460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536" y="764704"/>
            <a:ext cx="9039654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hr-HR" sz="28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c)  Koliko DVD-ova je posudila Eva ako je platila 63 kn?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1115616" y="1484784"/>
            <a:ext cx="1104790" cy="556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/>
              <a:t>y</a:t>
            </a:r>
            <a:r>
              <a:rPr lang="hr-HR" sz="2800" dirty="0" smtClean="0"/>
              <a:t> </a:t>
            </a:r>
            <a:r>
              <a:rPr lang="hr-HR" sz="2800" dirty="0"/>
              <a:t>= </a:t>
            </a:r>
            <a:r>
              <a:rPr lang="hr-HR" sz="2800" dirty="0" smtClean="0"/>
              <a:t>7x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992566" y="2060848"/>
            <a:ext cx="128432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63 </a:t>
            </a:r>
            <a:r>
              <a:rPr lang="hr-HR" sz="2800" dirty="0"/>
              <a:t>= </a:t>
            </a:r>
            <a:r>
              <a:rPr lang="hr-HR" sz="2800" dirty="0" smtClean="0"/>
              <a:t>7x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1038671" y="2676490"/>
            <a:ext cx="128432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7x </a:t>
            </a:r>
            <a:r>
              <a:rPr lang="hr-HR" sz="2800" dirty="0"/>
              <a:t>= </a:t>
            </a:r>
            <a:r>
              <a:rPr lang="hr-HR" sz="2800" dirty="0" smtClean="0"/>
              <a:t>63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1257927" y="3292132"/>
            <a:ext cx="925253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x = 9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5220072" y="3505274"/>
            <a:ext cx="363432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Posudila je 9 DVD-ova.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4181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435280" cy="1139825"/>
          </a:xfrm>
        </p:spPr>
        <p:txBody>
          <a:bodyPr/>
          <a:lstStyle/>
          <a:p>
            <a:pPr algn="l"/>
            <a:r>
              <a:rPr lang="hr-HR" sz="2400" b="1" u="sng" dirty="0" err="1" smtClean="0">
                <a:effectLst/>
              </a:rPr>
              <a:t>Zad</a:t>
            </a:r>
            <a:r>
              <a:rPr lang="hr-HR" sz="2400" b="1" dirty="0" smtClean="0">
                <a:effectLst/>
              </a:rPr>
              <a:t>: Al</a:t>
            </a:r>
            <a:r>
              <a:rPr lang="hr-HR" sz="2400" dirty="0" smtClean="0">
                <a:effectLst/>
              </a:rPr>
              <a:t>fa:  y = 5x + 50</a:t>
            </a:r>
            <a:br>
              <a:rPr lang="hr-HR" sz="2400" dirty="0" smtClean="0">
                <a:effectLst/>
              </a:rPr>
            </a:br>
            <a:r>
              <a:rPr lang="hr-HR" sz="2400" dirty="0">
                <a:effectLst/>
              </a:rPr>
              <a:t> </a:t>
            </a:r>
            <a:r>
              <a:rPr lang="hr-HR" sz="2400" dirty="0" smtClean="0">
                <a:effectLst/>
              </a:rPr>
              <a:t>                 Beta:  y = 7x </a:t>
            </a:r>
            <a:br>
              <a:rPr lang="hr-HR" sz="2400" dirty="0" smtClean="0">
                <a:effectLst/>
              </a:rPr>
            </a:br>
            <a:r>
              <a:rPr lang="hr-HR" sz="2400" dirty="0" smtClean="0">
                <a:solidFill>
                  <a:srgbClr val="FF99FF"/>
                </a:solidFill>
                <a:effectLst/>
              </a:rPr>
              <a:t>a)  Marko želi posuditi 22 DVD-a. U kojoj videoteci će proći jeftinije? </a:t>
            </a:r>
            <a:endParaRPr lang="hr-HR" sz="2400" dirty="0">
              <a:solidFill>
                <a:srgbClr val="FF99FF"/>
              </a:solidFill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539552" y="2129202"/>
            <a:ext cx="763284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Alfa:  y = 5 · 22 + 50 = 110 + 50 = 160 kn</a:t>
            </a:r>
            <a:endParaRPr lang="hr-HR" sz="2800" dirty="0"/>
          </a:p>
        </p:txBody>
      </p:sp>
      <p:sp>
        <p:nvSpPr>
          <p:cNvPr id="11" name="TekstniOkvir 10"/>
          <p:cNvSpPr txBox="1"/>
          <p:nvPr/>
        </p:nvSpPr>
        <p:spPr>
          <a:xfrm>
            <a:off x="539552" y="2831509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Beta:  y = 7 · 22  = 154 kn</a:t>
            </a:r>
            <a:endParaRPr lang="hr-HR" sz="2800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467544" y="3717032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solidFill>
                  <a:srgbClr val="FF99FF"/>
                </a:solidFill>
                <a:latin typeface="+mn-lt"/>
              </a:rPr>
              <a:t>b)  Ana </a:t>
            </a:r>
            <a:r>
              <a:rPr lang="hr-HR" sz="2400" dirty="0">
                <a:solidFill>
                  <a:srgbClr val="FF99FF"/>
                </a:solidFill>
                <a:latin typeface="+mn-lt"/>
              </a:rPr>
              <a:t>želi posuditi </a:t>
            </a:r>
            <a:r>
              <a:rPr lang="hr-HR" sz="2400" dirty="0" smtClean="0">
                <a:solidFill>
                  <a:srgbClr val="FF99FF"/>
                </a:solidFill>
                <a:latin typeface="+mn-lt"/>
              </a:rPr>
              <a:t>28 </a:t>
            </a:r>
            <a:r>
              <a:rPr lang="hr-HR" sz="2400" dirty="0">
                <a:solidFill>
                  <a:srgbClr val="FF99FF"/>
                </a:solidFill>
                <a:latin typeface="+mn-lt"/>
              </a:rPr>
              <a:t>DVD-a. U kojoj videoteci će </a:t>
            </a:r>
            <a:r>
              <a:rPr lang="hr-HR" sz="2400" dirty="0" smtClean="0">
                <a:solidFill>
                  <a:srgbClr val="FF99FF"/>
                </a:solidFill>
                <a:latin typeface="+mn-lt"/>
              </a:rPr>
              <a:t>ona proći </a:t>
            </a:r>
            <a:r>
              <a:rPr lang="hr-HR" sz="2400" dirty="0">
                <a:solidFill>
                  <a:srgbClr val="FF99FF"/>
                </a:solidFill>
                <a:latin typeface="+mn-lt"/>
              </a:rPr>
              <a:t>jeftinije?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457494" y="479715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Alfa:  y = 5 · 28 + 50 = 140 + 50 = 190 kn</a:t>
            </a:r>
            <a:endParaRPr lang="hr-HR" sz="2800" dirty="0"/>
          </a:p>
        </p:txBody>
      </p:sp>
      <p:sp>
        <p:nvSpPr>
          <p:cNvPr id="14" name="TekstniOkvir 13"/>
          <p:cNvSpPr txBox="1"/>
          <p:nvPr/>
        </p:nvSpPr>
        <p:spPr>
          <a:xfrm>
            <a:off x="508720" y="5499459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Beta:  y = 7 · 28  = 196 kn</a:t>
            </a:r>
            <a:endParaRPr lang="hr-HR" sz="2800" dirty="0"/>
          </a:p>
        </p:txBody>
      </p:sp>
      <p:sp>
        <p:nvSpPr>
          <p:cNvPr id="15" name="Pravokutnik 14"/>
          <p:cNvSpPr/>
          <p:nvPr/>
        </p:nvSpPr>
        <p:spPr bwMode="auto">
          <a:xfrm>
            <a:off x="508720" y="2865981"/>
            <a:ext cx="4752528" cy="558238"/>
          </a:xfrm>
          <a:prstGeom prst="rect">
            <a:avLst/>
          </a:pr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Pravokutnik 16"/>
          <p:cNvSpPr/>
          <p:nvPr/>
        </p:nvSpPr>
        <p:spPr bwMode="auto">
          <a:xfrm>
            <a:off x="444314" y="4825018"/>
            <a:ext cx="6935998" cy="558238"/>
          </a:xfrm>
          <a:prstGeom prst="rect">
            <a:avLst/>
          </a:pr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49810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4" grpId="0"/>
      <p:bldP spid="15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5925" y="612663"/>
            <a:ext cx="8435280" cy="1139825"/>
          </a:xfrm>
        </p:spPr>
        <p:txBody>
          <a:bodyPr/>
          <a:lstStyle/>
          <a:p>
            <a:pPr algn="l"/>
            <a:r>
              <a:rPr lang="hr-HR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Zad</a:t>
            </a:r>
            <a:r>
              <a:rPr lang="hr-HR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Plava rent a car služba iznajmljuje automobile tako da iznajmljivanje naplaćuje 250 kn, a za svaki prijeđeni kilometar 2 kn.</a:t>
            </a:r>
            <a:b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Iskaži formulom linearne  ovisnosti iznosa računa o broju prijeđenih kilometara. </a:t>
            </a:r>
            <a:endParaRPr lang="hr-H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912793" y="2132856"/>
            <a:ext cx="7475631" cy="121161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– broj prijeđenih kilometara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formula linearne ovisnosti (iznos računa)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12793" y="3324728"/>
            <a:ext cx="203132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>
                <a:cs typeface="Times New Roman" panose="02020603050405020304" pitchFamily="18" charset="0"/>
              </a:rPr>
              <a:t>y</a:t>
            </a:r>
            <a:r>
              <a:rPr lang="hr-HR" sz="2800" b="1" dirty="0" smtClean="0">
                <a:cs typeface="Times New Roman" panose="02020603050405020304" pitchFamily="18" charset="0"/>
              </a:rPr>
              <a:t> </a:t>
            </a:r>
            <a:r>
              <a:rPr lang="hr-HR" sz="2800" b="1" dirty="0">
                <a:cs typeface="Times New Roman" panose="02020603050405020304" pitchFamily="18" charset="0"/>
              </a:rPr>
              <a:t>= </a:t>
            </a:r>
            <a:r>
              <a:rPr lang="hr-HR" sz="2800" b="1" dirty="0" smtClean="0">
                <a:cs typeface="Times New Roman" panose="02020603050405020304" pitchFamily="18" charset="0"/>
              </a:rPr>
              <a:t>2x + 250</a:t>
            </a:r>
            <a:endParaRPr lang="hr-H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35925" y="4149080"/>
            <a:ext cx="747352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</a:pPr>
            <a:r>
              <a:rPr lang="hr-HR" sz="2800" dirty="0">
                <a:solidFill>
                  <a:srgbClr val="FFFF00"/>
                </a:solidFill>
                <a:ea typeface="+mj-ea"/>
                <a:cs typeface="Times New Roman" panose="02020603050405020304" pitchFamily="18" charset="0"/>
              </a:rPr>
              <a:t>b)  Koliko treba platiti za </a:t>
            </a:r>
            <a:r>
              <a:rPr lang="hr-HR" sz="2800" dirty="0" smtClean="0">
                <a:solidFill>
                  <a:srgbClr val="FFFF00"/>
                </a:solidFill>
                <a:ea typeface="+mj-ea"/>
                <a:cs typeface="Times New Roman" panose="02020603050405020304" pitchFamily="18" charset="0"/>
              </a:rPr>
              <a:t>122 prijeđena kilometra?</a:t>
            </a:r>
            <a:endParaRPr lang="hr-HR" sz="2800" dirty="0">
              <a:solidFill>
                <a:srgbClr val="FFFF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912792" y="4787980"/>
            <a:ext cx="268374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2</a:t>
            </a:r>
            <a:r>
              <a:rPr lang="hr-HR" sz="2800" dirty="0" smtClean="0">
                <a:cs typeface="Times New Roman" panose="02020603050405020304" pitchFamily="18" charset="0"/>
              </a:rPr>
              <a:t> · 122 + 250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937151" y="5340952"/>
            <a:ext cx="229421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</a:t>
            </a:r>
            <a:r>
              <a:rPr lang="hr-HR" sz="2800" dirty="0"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cs typeface="Times New Roman" panose="02020603050405020304" pitchFamily="18" charset="0"/>
              </a:rPr>
              <a:t>= 244 + 250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5364088" y="5365957"/>
            <a:ext cx="3100721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Treba platiti 494 kn.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45395" y="5858017"/>
            <a:ext cx="1374094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</a:t>
            </a:r>
            <a:r>
              <a:rPr lang="hr-HR" sz="2800" dirty="0"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cs typeface="Times New Roman" panose="02020603050405020304" pitchFamily="18" charset="0"/>
              </a:rPr>
              <a:t>= 494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0197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83568" y="764704"/>
            <a:ext cx="8371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hr-HR" sz="2800" dirty="0" smtClean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c) Koliko </a:t>
            </a:r>
            <a:r>
              <a:rPr lang="hr-HR" sz="2800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kilometara je prešao Ivan ako je platio 678 kn?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899592" y="1556792"/>
            <a:ext cx="2024913" cy="548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2x + 250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540519" y="2204864"/>
            <a:ext cx="238398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678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2x + 250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360982" y="2892690"/>
            <a:ext cx="2720617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– 2x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250 – 678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395536" y="3614100"/>
            <a:ext cx="227177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– 2x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 – 428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880840" y="4268342"/>
            <a:ext cx="1463862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x = 214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4716016" y="4837436"/>
            <a:ext cx="2845651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Prešao je 214 km.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88681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5925" y="612663"/>
            <a:ext cx="8435280" cy="1139825"/>
          </a:xfrm>
        </p:spPr>
        <p:txBody>
          <a:bodyPr/>
          <a:lstStyle/>
          <a:p>
            <a:pPr algn="l"/>
            <a:r>
              <a:rPr lang="hr-HR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Zad</a:t>
            </a:r>
            <a:r>
              <a:rPr lang="hr-HR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Žuta</a:t>
            </a:r>
            <a: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rent a car služba iznajmljuje automobile tako da iznajmljivanje naplaćuje 150 kn, a za svaki prijeđeni kilometar 5 kn.</a:t>
            </a:r>
            <a:b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Iskaži formulom linearne  ovisnosti iznosa računa o broju prijeđenih kilometara. </a:t>
            </a:r>
            <a:endParaRPr lang="hr-H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912793" y="2132856"/>
            <a:ext cx="7475631" cy="121161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– broj prijeđenih kilometara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formula linearne ovisnosti (iznos računa)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12793" y="3324728"/>
            <a:ext cx="203132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>
                <a:cs typeface="Times New Roman" panose="02020603050405020304" pitchFamily="18" charset="0"/>
              </a:rPr>
              <a:t>y</a:t>
            </a:r>
            <a:r>
              <a:rPr lang="hr-HR" sz="2800" b="1" dirty="0" smtClean="0">
                <a:cs typeface="Times New Roman" panose="02020603050405020304" pitchFamily="18" charset="0"/>
              </a:rPr>
              <a:t> </a:t>
            </a:r>
            <a:r>
              <a:rPr lang="hr-HR" sz="2800" b="1" dirty="0">
                <a:cs typeface="Times New Roman" panose="02020603050405020304" pitchFamily="18" charset="0"/>
              </a:rPr>
              <a:t>= 5</a:t>
            </a:r>
            <a:r>
              <a:rPr lang="hr-HR" sz="2800" b="1" dirty="0" smtClean="0">
                <a:cs typeface="Times New Roman" panose="02020603050405020304" pitchFamily="18" charset="0"/>
              </a:rPr>
              <a:t>x + 150</a:t>
            </a:r>
            <a:endParaRPr lang="hr-H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35925" y="4149080"/>
            <a:ext cx="7293984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</a:pPr>
            <a:r>
              <a:rPr lang="hr-HR" sz="2800" dirty="0">
                <a:solidFill>
                  <a:srgbClr val="FFFF00"/>
                </a:solidFill>
                <a:ea typeface="+mj-ea"/>
                <a:cs typeface="Times New Roman" panose="02020603050405020304" pitchFamily="18" charset="0"/>
              </a:rPr>
              <a:t>b)  Koliko treba platiti za </a:t>
            </a:r>
            <a:r>
              <a:rPr lang="hr-HR" sz="2800" dirty="0" smtClean="0">
                <a:solidFill>
                  <a:srgbClr val="FFFF00"/>
                </a:solidFill>
                <a:ea typeface="+mj-ea"/>
                <a:cs typeface="Times New Roman" panose="02020603050405020304" pitchFamily="18" charset="0"/>
              </a:rPr>
              <a:t>98 prijeđena kilometra?</a:t>
            </a:r>
            <a:endParaRPr lang="hr-HR" sz="2800" dirty="0">
              <a:solidFill>
                <a:srgbClr val="FFFF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912792" y="4787980"/>
            <a:ext cx="268374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2</a:t>
            </a:r>
            <a:r>
              <a:rPr lang="hr-HR" sz="2800" dirty="0" smtClean="0">
                <a:cs typeface="Times New Roman" panose="02020603050405020304" pitchFamily="18" charset="0"/>
              </a:rPr>
              <a:t> · 122 + 250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937151" y="5340952"/>
            <a:ext cx="229421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</a:t>
            </a:r>
            <a:r>
              <a:rPr lang="hr-HR" sz="2800" dirty="0"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cs typeface="Times New Roman" panose="02020603050405020304" pitchFamily="18" charset="0"/>
              </a:rPr>
              <a:t>= 244 + 250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5364088" y="5365957"/>
            <a:ext cx="3100721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Treba platiti 494 kn.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45395" y="5858017"/>
            <a:ext cx="1374094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</a:t>
            </a:r>
            <a:r>
              <a:rPr lang="hr-HR" sz="2800" dirty="0"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cs typeface="Times New Roman" panose="02020603050405020304" pitchFamily="18" charset="0"/>
              </a:rPr>
              <a:t>= 494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95395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29786" y="639673"/>
            <a:ext cx="86901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hr-HR" sz="2800" dirty="0" smtClean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c) Koliko </a:t>
            </a:r>
            <a:r>
              <a:rPr lang="hr-HR" sz="2800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kilometara je prešao </a:t>
            </a:r>
            <a:r>
              <a:rPr lang="hr-HR" sz="2800" dirty="0" smtClean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Marko </a:t>
            </a:r>
            <a:r>
              <a:rPr lang="hr-HR" sz="2800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ako je platio </a:t>
            </a:r>
            <a:r>
              <a:rPr lang="hr-HR" sz="2800" dirty="0" smtClean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375 </a:t>
            </a:r>
            <a:r>
              <a:rPr lang="hr-HR" sz="2800" dirty="0">
                <a:solidFill>
                  <a:srgbClr val="FFFF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kn?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899592" y="1556792"/>
            <a:ext cx="2024913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5</a:t>
            </a:r>
            <a:r>
              <a:rPr lang="hr-HR" sz="2800" dirty="0" smtClean="0">
                <a:cs typeface="Times New Roman" panose="02020603050405020304" pitchFamily="18" charset="0"/>
              </a:rPr>
              <a:t>x + 150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540519" y="2204864"/>
            <a:ext cx="238398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375 </a:t>
            </a:r>
            <a:r>
              <a:rPr lang="hr-HR" sz="2800" dirty="0">
                <a:cs typeface="Times New Roman" panose="02020603050405020304" pitchFamily="18" charset="0"/>
              </a:rPr>
              <a:t>= 5</a:t>
            </a:r>
            <a:r>
              <a:rPr lang="hr-HR" sz="2800" dirty="0" smtClean="0">
                <a:cs typeface="Times New Roman" panose="02020603050405020304" pitchFamily="18" charset="0"/>
              </a:rPr>
              <a:t>x + 150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360982" y="2892690"/>
            <a:ext cx="2720617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– 5x </a:t>
            </a:r>
            <a:r>
              <a:rPr lang="hr-HR" sz="2800" dirty="0">
                <a:cs typeface="Times New Roman" panose="02020603050405020304" pitchFamily="18" charset="0"/>
              </a:rPr>
              <a:t>= 1</a:t>
            </a:r>
            <a:r>
              <a:rPr lang="hr-HR" sz="2800" dirty="0" smtClean="0">
                <a:cs typeface="Times New Roman" panose="02020603050405020304" pitchFamily="18" charset="0"/>
              </a:rPr>
              <a:t>50 – 375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395536" y="3614100"/>
            <a:ext cx="227177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– 5x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 – 225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880840" y="4268342"/>
            <a:ext cx="128432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x = 45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4716016" y="4837436"/>
            <a:ext cx="2666114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Prešao je 45 km.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98090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757143" y="1686910"/>
            <a:ext cx="7341681" cy="185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hr-HR" altLang="sr-Latn-RS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Linearna ovisnost broju x pridružuje broj y po formuli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hr-HR" altLang="sr-Latn-RS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y = </a:t>
            </a:r>
            <a:r>
              <a:rPr lang="hr-HR" altLang="sr-Latn-RS" sz="2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ax</a:t>
            </a:r>
            <a:r>
              <a:rPr lang="hr-HR" altLang="sr-Latn-RS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+ b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hr-HR" altLang="sr-Latn-RS" sz="2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5961143" y="2982605"/>
            <a:ext cx="2859329" cy="83099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hr-HR" altLang="sr-Latn-R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a, b – koeficijenti linearne funkcije </a:t>
            </a:r>
            <a:endParaRPr lang="en-US" altLang="sr-Latn-RS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cxnSp>
        <p:nvCxnSpPr>
          <p:cNvPr id="5" name="Ravni poveznik sa strelicom 4"/>
          <p:cNvCxnSpPr/>
          <p:nvPr/>
        </p:nvCxnSpPr>
        <p:spPr bwMode="auto">
          <a:xfrm flipV="1">
            <a:off x="4427984" y="3140968"/>
            <a:ext cx="144016" cy="12241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kstniOkvir 5"/>
          <p:cNvSpPr txBox="1"/>
          <p:nvPr/>
        </p:nvSpPr>
        <p:spPr>
          <a:xfrm>
            <a:off x="4283968" y="4221088"/>
            <a:ext cx="3168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x se zove NEZAVISNA varijabla </a:t>
            </a:r>
            <a:endParaRPr lang="hr-HR" sz="2800" dirty="0"/>
          </a:p>
        </p:txBody>
      </p:sp>
      <p:cxnSp>
        <p:nvCxnSpPr>
          <p:cNvPr id="17" name="Ravni poveznik sa strelicom 16"/>
          <p:cNvCxnSpPr/>
          <p:nvPr/>
        </p:nvCxnSpPr>
        <p:spPr bwMode="auto">
          <a:xfrm flipV="1">
            <a:off x="2411760" y="3152158"/>
            <a:ext cx="1080120" cy="99692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kstniOkvir 18"/>
          <p:cNvSpPr txBox="1"/>
          <p:nvPr/>
        </p:nvSpPr>
        <p:spPr>
          <a:xfrm>
            <a:off x="362098" y="4077072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y se zove ZAVISNA varijabla </a:t>
            </a:r>
            <a:endParaRPr lang="hr-HR" sz="28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7359778" y="260648"/>
            <a:ext cx="1440160" cy="40011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2000" i="1" dirty="0" smtClean="0"/>
              <a:t>ponovimo</a:t>
            </a:r>
            <a:endParaRPr lang="hr-HR" sz="2000" i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5925" y="612663"/>
            <a:ext cx="8435280" cy="1139825"/>
          </a:xfrm>
        </p:spPr>
        <p:txBody>
          <a:bodyPr/>
          <a:lstStyle/>
          <a:p>
            <a:pPr algn="l"/>
            <a:r>
              <a:rPr lang="hr-HR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Zad</a:t>
            </a:r>
            <a:r>
              <a:rPr lang="hr-HR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Plava</a:t>
            </a:r>
            <a: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rent a car služba iznajmljuje automobile tako da za svaki prijeđeni kilometar naplaćuje 15 kn.</a:t>
            </a:r>
            <a:b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Iskaži formulom linearne  ovisnosti iznosa računa o broju prijeđenih kilometara. </a:t>
            </a:r>
            <a:endParaRPr lang="hr-H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912793" y="2132856"/>
            <a:ext cx="7475631" cy="121161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– broj prijeđenih kilometara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formula linearne ovisnosti (iznos računa)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12793" y="3324728"/>
            <a:ext cx="1287532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>
                <a:cs typeface="Times New Roman" panose="02020603050405020304" pitchFamily="18" charset="0"/>
              </a:rPr>
              <a:t>y</a:t>
            </a:r>
            <a:r>
              <a:rPr lang="hr-HR" sz="2800" b="1" dirty="0" smtClean="0">
                <a:cs typeface="Times New Roman" panose="02020603050405020304" pitchFamily="18" charset="0"/>
              </a:rPr>
              <a:t> </a:t>
            </a:r>
            <a:r>
              <a:rPr lang="hr-HR" sz="2800" b="1" dirty="0">
                <a:cs typeface="Times New Roman" panose="02020603050405020304" pitchFamily="18" charset="0"/>
              </a:rPr>
              <a:t>= </a:t>
            </a:r>
            <a:r>
              <a:rPr lang="hr-HR" sz="2800" b="1" dirty="0" smtClean="0">
                <a:cs typeface="Times New Roman" panose="02020603050405020304" pitchFamily="18" charset="0"/>
              </a:rPr>
              <a:t>15x</a:t>
            </a:r>
            <a:endParaRPr lang="hr-H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35925" y="4149080"/>
            <a:ext cx="747352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</a:pPr>
            <a:r>
              <a:rPr lang="hr-HR" sz="2800" dirty="0">
                <a:solidFill>
                  <a:srgbClr val="FFFF00"/>
                </a:solidFill>
                <a:ea typeface="+mj-ea"/>
                <a:cs typeface="Times New Roman" panose="02020603050405020304" pitchFamily="18" charset="0"/>
              </a:rPr>
              <a:t>b)  Koliko treba platiti za </a:t>
            </a:r>
            <a:r>
              <a:rPr lang="hr-HR" sz="2800" dirty="0" smtClean="0">
                <a:solidFill>
                  <a:srgbClr val="FFFF00"/>
                </a:solidFill>
                <a:ea typeface="+mj-ea"/>
                <a:cs typeface="Times New Roman" panose="02020603050405020304" pitchFamily="18" charset="0"/>
              </a:rPr>
              <a:t>230 prijeđena kilometra?</a:t>
            </a:r>
            <a:endParaRPr lang="hr-HR" sz="2800" dirty="0">
              <a:solidFill>
                <a:srgbClr val="FFFF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912792" y="4787980"/>
            <a:ext cx="1943161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15 · 230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937151" y="5340952"/>
            <a:ext cx="1643399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</a:t>
            </a:r>
            <a:r>
              <a:rPr lang="hr-HR" sz="2800" dirty="0"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cs typeface="Times New Roman" panose="02020603050405020304" pitchFamily="18" charset="0"/>
              </a:rPr>
              <a:t>= 3 450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4928631" y="5507047"/>
            <a:ext cx="3459793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Treba platiti  3 450 kn.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32452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60982" y="659549"/>
            <a:ext cx="83154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FFFF00"/>
                </a:solidFill>
              </a:rPr>
              <a:t>c) </a:t>
            </a:r>
            <a:r>
              <a:rPr lang="hr-HR" sz="2800" dirty="0">
                <a:solidFill>
                  <a:srgbClr val="FFFF00"/>
                </a:solidFill>
              </a:rPr>
              <a:t>Koliko prijeđenih kilometara ima Boško ako treba platiti 2 250 kn?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899592" y="1556792"/>
            <a:ext cx="128432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15x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251520" y="2238448"/>
            <a:ext cx="1912703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2 250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15x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402680" y="2892690"/>
            <a:ext cx="2002471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15x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2 250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761752" y="3640735"/>
            <a:ext cx="128432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x = 15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4716016" y="4837436"/>
            <a:ext cx="2666114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Prešao je 15 km.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10015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5925" y="612663"/>
            <a:ext cx="8435280" cy="1139825"/>
          </a:xfrm>
        </p:spPr>
        <p:txBody>
          <a:bodyPr/>
          <a:lstStyle/>
          <a:p>
            <a:pPr algn="l"/>
            <a:r>
              <a:rPr lang="hr-HR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Zad</a:t>
            </a:r>
            <a:r>
              <a:rPr lang="hr-HR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Mobilni operater 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Velike uši </a:t>
            </a:r>
            <a:r>
              <a:rPr lang="hr-HR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naplaćuje </a:t>
            </a:r>
            <a:r>
              <a:rPr lang="hr-HR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mjesečnu </a:t>
            </a:r>
            <a: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pretplatu od 50 kn, a svaku minutu razgovora dodatnih 0.35 kn.</a:t>
            </a:r>
            <a:b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Iskaži formulom linearne  ovisnosti iznosa računa o broju minuta razgovora. </a:t>
            </a:r>
            <a:endParaRPr lang="hr-H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912793" y="2132856"/>
            <a:ext cx="7475631" cy="121161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– broj minuta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formula linearne ovisnosti (iznos računa)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12793" y="3324728"/>
            <a:ext cx="2300630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>
                <a:cs typeface="Times New Roman" panose="02020603050405020304" pitchFamily="18" charset="0"/>
              </a:rPr>
              <a:t>y</a:t>
            </a:r>
            <a:r>
              <a:rPr lang="hr-HR" sz="2800" b="1" dirty="0" smtClean="0">
                <a:cs typeface="Times New Roman" panose="02020603050405020304" pitchFamily="18" charset="0"/>
              </a:rPr>
              <a:t> </a:t>
            </a:r>
            <a:r>
              <a:rPr lang="hr-HR" sz="2800" b="1" dirty="0">
                <a:cs typeface="Times New Roman" panose="02020603050405020304" pitchFamily="18" charset="0"/>
              </a:rPr>
              <a:t>= </a:t>
            </a:r>
            <a:r>
              <a:rPr lang="hr-HR" sz="2800" b="1" dirty="0" smtClean="0">
                <a:cs typeface="Times New Roman" panose="02020603050405020304" pitchFamily="18" charset="0"/>
              </a:rPr>
              <a:t>0.35x + 50</a:t>
            </a:r>
            <a:endParaRPr lang="hr-H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35925" y="4149080"/>
            <a:ext cx="78726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FF00"/>
                </a:solidFill>
                <a:ea typeface="+mj-ea"/>
                <a:cs typeface="Times New Roman" panose="02020603050405020304" pitchFamily="18" charset="0"/>
              </a:rPr>
              <a:t>b) </a:t>
            </a:r>
            <a:r>
              <a:rPr lang="hr-HR" sz="2800" dirty="0">
                <a:solidFill>
                  <a:srgbClr val="FFFF00"/>
                </a:solidFill>
                <a:cs typeface="Times New Roman" panose="02020603050405020304" pitchFamily="18" charset="0"/>
              </a:rPr>
              <a:t>Koliko će iznositi računa za potrošenih 93 minuta?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912792" y="4787980"/>
            <a:ext cx="277351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0.35 · 93 + 50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937151" y="5340952"/>
            <a:ext cx="238398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</a:t>
            </a:r>
            <a:r>
              <a:rPr lang="hr-HR" sz="2800" dirty="0"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cs typeface="Times New Roman" panose="02020603050405020304" pitchFamily="18" charset="0"/>
              </a:rPr>
              <a:t>= 32.55 + 50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4928631" y="5507047"/>
            <a:ext cx="3459793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Treba platiti  82.55 kn.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58754" y="5883588"/>
            <a:ext cx="1643399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</a:t>
            </a:r>
            <a:r>
              <a:rPr lang="hr-HR" sz="2800" dirty="0"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cs typeface="Times New Roman" panose="02020603050405020304" pitchFamily="18" charset="0"/>
              </a:rPr>
              <a:t>= 82.55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6404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60982" y="659549"/>
            <a:ext cx="8315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FFFF00"/>
                </a:solidFill>
              </a:rPr>
              <a:t>c) </a:t>
            </a:r>
            <a:r>
              <a:rPr lang="hr-HR" sz="2800" dirty="0">
                <a:solidFill>
                  <a:srgbClr val="FFFF00"/>
                </a:solidFill>
              </a:rPr>
              <a:t>Koliko se minuta razgovaralo ako je račun 77.30 kn?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899592" y="1556792"/>
            <a:ext cx="229421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0.35x + 50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316919" y="2287147"/>
            <a:ext cx="4176464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77.30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0.35x + 50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402680" y="2892690"/>
            <a:ext cx="325922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– 0.35x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50 – 77.30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1331640" y="4077072"/>
            <a:ext cx="128432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x = 78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4716016" y="4837436"/>
            <a:ext cx="1718740" cy="548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78 minuta.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417088" y="3561934"/>
            <a:ext cx="281038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– 0.35x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– 27.30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92642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5924" y="612663"/>
            <a:ext cx="8900571" cy="1139825"/>
          </a:xfrm>
        </p:spPr>
        <p:txBody>
          <a:bodyPr/>
          <a:lstStyle/>
          <a:p>
            <a:pPr algn="l"/>
            <a:r>
              <a:rPr lang="hr-HR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Zad</a:t>
            </a:r>
            <a:r>
              <a:rPr lang="hr-HR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2800" dirty="0">
                <a:effectLst/>
              </a:rPr>
              <a:t>Mobilni operater </a:t>
            </a:r>
            <a:r>
              <a:rPr lang="hr-HR" sz="2800" i="1" dirty="0" err="1">
                <a:effectLst/>
              </a:rPr>
              <a:t>Telepriča</a:t>
            </a:r>
            <a:r>
              <a:rPr lang="hr-HR" sz="2800" i="1" dirty="0">
                <a:effectLst/>
              </a:rPr>
              <a:t> </a:t>
            </a:r>
            <a:r>
              <a:rPr lang="hr-HR" sz="2800" dirty="0">
                <a:effectLst/>
              </a:rPr>
              <a:t>nema mjesečnu pretplatu, a svaku minutu razgovora naplaćuje 0.65 kn.</a:t>
            </a:r>
            <a:br>
              <a:rPr lang="hr-HR" sz="2800" dirty="0">
                <a:effectLst/>
              </a:rPr>
            </a:br>
            <a:r>
              <a:rPr lang="hr-HR" sz="28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Iskaži formulom linearne  ovisnosti iznosa računa o broju minuta razgovora. </a:t>
            </a:r>
            <a:endParaRPr lang="hr-H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912793" y="2132856"/>
            <a:ext cx="7475631" cy="121161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– broj minuta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formula linearne ovisnosti (iznos računa)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12793" y="3324728"/>
            <a:ext cx="155683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>
                <a:cs typeface="Times New Roman" panose="02020603050405020304" pitchFamily="18" charset="0"/>
              </a:rPr>
              <a:t>y</a:t>
            </a:r>
            <a:r>
              <a:rPr lang="hr-HR" sz="2800" b="1" dirty="0" smtClean="0">
                <a:cs typeface="Times New Roman" panose="02020603050405020304" pitchFamily="18" charset="0"/>
              </a:rPr>
              <a:t> </a:t>
            </a:r>
            <a:r>
              <a:rPr lang="hr-HR" sz="2800" b="1" dirty="0">
                <a:cs typeface="Times New Roman" panose="02020603050405020304" pitchFamily="18" charset="0"/>
              </a:rPr>
              <a:t>= </a:t>
            </a:r>
            <a:r>
              <a:rPr lang="hr-HR" sz="2800" b="1" dirty="0" smtClean="0">
                <a:cs typeface="Times New Roman" panose="02020603050405020304" pitchFamily="18" charset="0"/>
              </a:rPr>
              <a:t>0.65x</a:t>
            </a:r>
            <a:endParaRPr lang="hr-H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35925" y="4149080"/>
            <a:ext cx="7931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FF00"/>
                </a:solidFill>
                <a:ea typeface="+mj-ea"/>
                <a:cs typeface="Times New Roman" panose="02020603050405020304" pitchFamily="18" charset="0"/>
              </a:rPr>
              <a:t>b) </a:t>
            </a:r>
            <a:r>
              <a:rPr lang="hr-HR" sz="2800" dirty="0">
                <a:solidFill>
                  <a:srgbClr val="FFFF00"/>
                </a:solidFill>
                <a:cs typeface="Times New Roman" panose="02020603050405020304" pitchFamily="18" charset="0"/>
              </a:rPr>
              <a:t>Koliko će iznositi </a:t>
            </a:r>
            <a:r>
              <a:rPr lang="hr-HR" sz="28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račun </a:t>
            </a:r>
            <a:r>
              <a:rPr lang="hr-HR" sz="2800" dirty="0">
                <a:solidFill>
                  <a:srgbClr val="FFFF00"/>
                </a:solidFill>
                <a:cs typeface="Times New Roman" panose="02020603050405020304" pitchFamily="18" charset="0"/>
              </a:rPr>
              <a:t>za </a:t>
            </a:r>
            <a:r>
              <a:rPr lang="hr-HR" sz="28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potrošene 203 minute?</a:t>
            </a:r>
            <a:endParaRPr lang="hr-HR" sz="28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912792" y="4787980"/>
            <a:ext cx="221246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0.65 · 203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937151" y="5340952"/>
            <a:ext cx="182293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</a:t>
            </a:r>
            <a:r>
              <a:rPr lang="hr-HR" sz="2800" dirty="0"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cs typeface="Times New Roman" panose="02020603050405020304" pitchFamily="18" charset="0"/>
              </a:rPr>
              <a:t>= 131.95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4928631" y="5507047"/>
            <a:ext cx="318388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Iznosit će 131.95 kn.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7784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60982" y="659549"/>
            <a:ext cx="8315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FFFF00"/>
                </a:solidFill>
              </a:rPr>
              <a:t>c) </a:t>
            </a:r>
            <a:r>
              <a:rPr lang="hr-HR" sz="2800" dirty="0">
                <a:solidFill>
                  <a:srgbClr val="FFFF00"/>
                </a:solidFill>
              </a:rPr>
              <a:t>Koliko se minuta razgovaralo ako je račun 68.25 kn?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899592" y="1556792"/>
            <a:ext cx="1553630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0.65x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316919" y="2287147"/>
            <a:ext cx="4176464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68.25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0.65x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402680" y="2892690"/>
            <a:ext cx="227177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0.65x </a:t>
            </a:r>
            <a:r>
              <a:rPr lang="hr-HR" sz="2800" dirty="0">
                <a:cs typeface="Times New Roman" panose="02020603050405020304" pitchFamily="18" charset="0"/>
              </a:rPr>
              <a:t>= </a:t>
            </a:r>
            <a:r>
              <a:rPr lang="hr-HR" sz="2800" dirty="0" smtClean="0">
                <a:cs typeface="Times New Roman" panose="02020603050405020304" pitchFamily="18" charset="0"/>
              </a:rPr>
              <a:t>68.28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1034244" y="3514714"/>
            <a:ext cx="1463862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x = 105 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4716016" y="4837436"/>
            <a:ext cx="198804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 105 minuta.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0771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3" name="Group 33"/>
          <p:cNvGrpSpPr>
            <a:grpSpLocks/>
          </p:cNvGrpSpPr>
          <p:nvPr/>
        </p:nvGrpSpPr>
        <p:grpSpPr bwMode="auto">
          <a:xfrm>
            <a:off x="467940" y="44624"/>
            <a:ext cx="8064500" cy="5892800"/>
            <a:chOff x="340" y="276"/>
            <a:chExt cx="5080" cy="3712"/>
          </a:xfrm>
        </p:grpSpPr>
        <p:pic>
          <p:nvPicPr>
            <p:cNvPr id="26628" name="Picture 7" descr="smiley11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" y="2795"/>
              <a:ext cx="648" cy="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29" name="Picture 13" descr="smiley30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4" y="1933"/>
              <a:ext cx="336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0" name="Picture 14" descr="smiley2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1344"/>
              <a:ext cx="30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1" name="Picture 15" descr="smiley2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2" y="346"/>
              <a:ext cx="30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2" name="Picture 17" descr="smiley28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5" y="436"/>
              <a:ext cx="120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3" name="Picture 18" descr="smiley29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2432"/>
              <a:ext cx="635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4" name="Picture 19" descr="smiley48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76"/>
              <a:ext cx="27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5" name="Picture 20" descr="smiley3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6" y="1026"/>
              <a:ext cx="454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6" name="Picture 21" descr="smiley34"/>
            <p:cNvPicPr>
              <a:picLocks noChangeAspect="1" noChangeArrowheads="1" noCrop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3702"/>
              <a:ext cx="27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7" name="Picture 23" descr="smiley36"/>
            <p:cNvPicPr>
              <a:picLocks noChangeAspect="1" noChangeArrowheads="1" noCrop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5" y="3249"/>
              <a:ext cx="27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8" name="Picture 26" descr="smiley44"/>
            <p:cNvPicPr>
              <a:picLocks noChangeAspect="1" noChangeArrowheads="1" noCrop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7" y="3294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9" name="Picture 27" descr="smiley45"/>
            <p:cNvPicPr>
              <a:picLocks noChangeAspect="1" noChangeArrowheads="1" noCrop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" y="3748"/>
              <a:ext cx="30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0" name="Picture 28" descr="sport09"/>
            <p:cNvPicPr>
              <a:picLocks noChangeAspect="1" noChangeArrowheads="1" noCrop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5" y="2478"/>
              <a:ext cx="241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4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y = 2x - 1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7359778" y="260648"/>
            <a:ext cx="1440160" cy="40011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2000" i="1" dirty="0" smtClean="0"/>
              <a:t>ponovimo</a:t>
            </a:r>
            <a:endParaRPr lang="hr-HR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ica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8191686"/>
                  </p:ext>
                </p:extLst>
              </p:nvPr>
            </p:nvGraphicFramePr>
            <p:xfrm>
              <a:off x="971600" y="1700807"/>
              <a:ext cx="6096000" cy="111925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3059082645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76963707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351169677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1362499538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1653315108"/>
                        </a:ext>
                      </a:extLst>
                    </a:gridCol>
                  </a:tblGrid>
                  <a:tr h="5724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2400" dirty="0" smtClean="0"/>
                            <a:t>x</a:t>
                          </a:r>
                          <a:endParaRPr lang="hr-H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2000" dirty="0" smtClean="0"/>
                            <a:t>0</a:t>
                          </a:r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2000" dirty="0" smtClean="0"/>
                            <a:t>– 1 </a:t>
                          </a:r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2000" dirty="0" smtClean="0"/>
                            <a:t>0.8</a:t>
                          </a:r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hr-HR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r-HR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hr-HR" sz="20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hr-HR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33216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2400" dirty="0" smtClean="0"/>
                            <a:t>y</a:t>
                          </a:r>
                          <a:endParaRPr lang="hr-H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48408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ica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8191686"/>
                  </p:ext>
                </p:extLst>
              </p:nvPr>
            </p:nvGraphicFramePr>
            <p:xfrm>
              <a:off x="971600" y="1700807"/>
              <a:ext cx="6096000" cy="111925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3059082645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769637071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351169677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1362499538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1653315108"/>
                        </a:ext>
                      </a:extLst>
                    </a:gridCol>
                  </a:tblGrid>
                  <a:tr h="66205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2400" dirty="0" smtClean="0"/>
                            <a:t>x</a:t>
                          </a:r>
                          <a:endParaRPr lang="hr-H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2000" dirty="0" smtClean="0"/>
                            <a:t>0</a:t>
                          </a:r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2000" dirty="0" smtClean="0"/>
                            <a:t>– 1 </a:t>
                          </a:r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2000" dirty="0" smtClean="0"/>
                            <a:t>0.8</a:t>
                          </a:r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>
                          <a:blip r:embed="rId2"/>
                          <a:stretch>
                            <a:fillRect l="-401000" t="-6422" r="-1000" b="-908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332162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2400" dirty="0" smtClean="0"/>
                            <a:t>y</a:t>
                          </a:r>
                          <a:endParaRPr lang="hr-H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484089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8655477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80026"/>
            <a:ext cx="8229600" cy="1139825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hr-HR" altLang="sr-Latn-RS" sz="2400" dirty="0">
                <a:latin typeface="Comic Sans MS" pitchFamily="66" charset="0"/>
              </a:rPr>
              <a:t>Gradska taxi služba </a:t>
            </a:r>
            <a:r>
              <a:rPr lang="hr-HR" altLang="sr-Latn-RS" sz="2400" i="1" dirty="0" err="1">
                <a:latin typeface="Comic Sans MS" pitchFamily="66" charset="0"/>
              </a:rPr>
              <a:t>Hitrić</a:t>
            </a:r>
            <a:r>
              <a:rPr lang="hr-HR" altLang="sr-Latn-RS" sz="2400" i="1" dirty="0">
                <a:latin typeface="Comic Sans MS" pitchFamily="66" charset="0"/>
              </a:rPr>
              <a:t> </a:t>
            </a:r>
            <a:r>
              <a:rPr lang="hr-HR" altLang="sr-Latn-RS" sz="2400" dirty="0">
                <a:latin typeface="Comic Sans MS" pitchFamily="66" charset="0"/>
              </a:rPr>
              <a:t>svoje usluge naplaćuje prema sljedećem cjeniku:</a:t>
            </a:r>
            <a:br>
              <a:rPr lang="hr-HR" altLang="sr-Latn-RS" sz="2400" dirty="0">
                <a:latin typeface="Comic Sans MS" pitchFamily="66" charset="0"/>
              </a:rPr>
            </a:br>
            <a:r>
              <a:rPr lang="hr-HR" altLang="sr-Latn-RS" sz="2400" dirty="0">
                <a:latin typeface="Comic Sans MS" pitchFamily="66" charset="0"/>
              </a:rPr>
              <a:t>Start--- 12 kn,    cijena po km --- 9 kn..</a:t>
            </a:r>
            <a:r>
              <a:rPr lang="en-US" altLang="sr-Latn-RS" sz="2400" u="sng" dirty="0"/>
              <a:t/>
            </a:r>
            <a:br>
              <a:rPr lang="en-US" altLang="sr-Latn-RS" sz="2400" u="sng" dirty="0"/>
            </a:br>
            <a:endParaRPr lang="hr-HR" sz="24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825421" y="3212976"/>
            <a:ext cx="144016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/>
              <a:t>odvoženi</a:t>
            </a:r>
          </a:p>
          <a:p>
            <a:pPr algn="ctr"/>
            <a:r>
              <a:rPr lang="hr-HR" sz="2400" dirty="0" smtClean="0"/>
              <a:t> kilometri</a:t>
            </a:r>
            <a:endParaRPr lang="hr-HR" sz="2400" dirty="0"/>
          </a:p>
        </p:txBody>
      </p:sp>
      <p:sp>
        <p:nvSpPr>
          <p:cNvPr id="5" name="Strelica zakrivljena ulijevo 4"/>
          <p:cNvSpPr/>
          <p:nvPr/>
        </p:nvSpPr>
        <p:spPr bwMode="auto">
          <a:xfrm rot="16200000">
            <a:off x="3511042" y="783867"/>
            <a:ext cx="937065" cy="4209186"/>
          </a:xfrm>
          <a:prstGeom prst="curvedLeftArrow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2807575" y="1936919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f</a:t>
            </a:r>
            <a:r>
              <a:rPr lang="hr-HR" sz="2800" dirty="0" smtClean="0"/>
              <a:t>(x) = 9x + 12</a:t>
            </a:r>
            <a:endParaRPr lang="hr-HR" sz="28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5724128" y="3212975"/>
            <a:ext cx="108012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r-HR" sz="2400" dirty="0"/>
              <a:t>z</a:t>
            </a:r>
            <a:r>
              <a:rPr lang="hr-HR" sz="2400" dirty="0" smtClean="0"/>
              <a:t>arada/cijena</a:t>
            </a:r>
            <a:endParaRPr lang="hr-HR" sz="24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3058750" y="2708920"/>
            <a:ext cx="18722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/>
              <a:t>p</a:t>
            </a:r>
            <a:r>
              <a:rPr lang="hr-HR" sz="2400" dirty="0" smtClean="0"/>
              <a:t>ravilo pridruživanja/ovisnost zarade o broju odvoženih kilometara </a:t>
            </a:r>
            <a:endParaRPr lang="hr-HR" sz="24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7246640" y="84778"/>
            <a:ext cx="1440160" cy="40011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2000" i="1" dirty="0" smtClean="0"/>
              <a:t>ponovimo</a:t>
            </a:r>
            <a:endParaRPr lang="hr-HR" sz="2000" i="1" dirty="0"/>
          </a:p>
        </p:txBody>
      </p:sp>
    </p:spTree>
    <p:extLst>
      <p:ext uri="{BB962C8B-B14F-4D97-AF65-F5344CB8AC3E}">
        <p14:creationId xmlns:p14="http://schemas.microsoft.com/office/powerpoint/2010/main" val="268384936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579296" cy="1139825"/>
          </a:xfrm>
        </p:spPr>
        <p:txBody>
          <a:bodyPr/>
          <a:lstStyle/>
          <a:p>
            <a:pPr algn="l"/>
            <a:r>
              <a:rPr lang="hr-HR" sz="2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primjer 1</a:t>
            </a:r>
            <a:r>
              <a:rPr lang="hr-HR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Telefonska mjesečna pretplata iznosi 70 kn, a za svaki potrošeni impuls korisnik </a:t>
            </a:r>
            <a: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plaća </a:t>
            </a:r>
            <a:r>
              <a:rPr lang="hr-H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0,90 kn.  </a:t>
            </a:r>
            <a: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solidFill>
                  <a:srgbClr val="FFFF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solidFill>
                  <a:srgbClr val="FFFF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Iskažimo formulom linearne ovisnosti </a:t>
            </a:r>
            <a:r>
              <a:rPr lang="hr-HR" sz="2800" dirty="0">
                <a:solidFill>
                  <a:srgbClr val="FFFF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iznosa mjesečnog računa o broju potrošenih impulsa.</a:t>
            </a:r>
            <a:br>
              <a:rPr lang="hr-HR" sz="2800" dirty="0">
                <a:solidFill>
                  <a:srgbClr val="FFFF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800" dirty="0">
              <a:solidFill>
                <a:srgbClr val="FFFF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827584" y="1772816"/>
            <a:ext cx="6336704" cy="170713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– broj potrošenih impulsa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formula linearne ovisnosti (iznos računa)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843004" y="292759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= 0.90x + 70 </a:t>
            </a:r>
            <a:endParaRPr lang="hr-HR" sz="2800" dirty="0">
              <a:cs typeface="Times New Roman" panose="02020603050405020304" pitchFamily="18" charset="0"/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323528" y="3861048"/>
            <a:ext cx="8631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FFFF66"/>
                </a:solidFill>
                <a:cs typeface="Times New Roman" panose="02020603050405020304" pitchFamily="18" charset="0"/>
              </a:rPr>
              <a:t>b)  Koliko iznosi račun za potrošenih 30 impulsa?</a:t>
            </a:r>
            <a:endParaRPr lang="hr-HR" sz="2800" dirty="0">
              <a:solidFill>
                <a:srgbClr val="FFFF66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971600" y="4492176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= 0.90 · 30  + 70 </a:t>
            </a:r>
            <a:endParaRPr lang="hr-HR" sz="2800" dirty="0">
              <a:cs typeface="Times New Roman" panose="02020603050405020304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971600" y="5093069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= 27  + 70 </a:t>
            </a:r>
            <a:endParaRPr lang="hr-HR" sz="2800" dirty="0">
              <a:cs typeface="Times New Roman" panose="02020603050405020304" pitchFamily="18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988724" y="5671081"/>
            <a:ext cx="1495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cs typeface="Times New Roman" panose="02020603050405020304" pitchFamily="18" charset="0"/>
              </a:rPr>
              <a:t>y</a:t>
            </a:r>
            <a:r>
              <a:rPr lang="hr-HR" sz="2800" dirty="0" smtClean="0">
                <a:cs typeface="Times New Roman" panose="02020603050405020304" pitchFamily="18" charset="0"/>
              </a:rPr>
              <a:t> = 97  </a:t>
            </a:r>
            <a:endParaRPr lang="hr-HR" sz="2800" dirty="0">
              <a:cs typeface="Times New Roman" panose="02020603050405020304" pitchFamily="18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4634801" y="5932691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>
                <a:cs typeface="Times New Roman" panose="02020603050405020304" pitchFamily="18" charset="0"/>
              </a:rPr>
              <a:t>Račun će iznositi 97 kn.</a:t>
            </a:r>
            <a:endParaRPr lang="hr-HR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33120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51520" y="620688"/>
            <a:ext cx="8631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FFFF66"/>
                </a:solidFill>
              </a:rPr>
              <a:t>c</a:t>
            </a:r>
            <a:r>
              <a:rPr lang="hr-HR" sz="2800" dirty="0" smtClean="0">
                <a:solidFill>
                  <a:srgbClr val="FFFF66"/>
                </a:solidFill>
              </a:rPr>
              <a:t>)  Koliko impulsa je potrošeno ako račun iznosi 115 kn?</a:t>
            </a:r>
            <a:endParaRPr lang="hr-HR" sz="2800" dirty="0">
              <a:solidFill>
                <a:srgbClr val="FFFF66"/>
              </a:solidFill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1259632" y="126876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y</a:t>
            </a:r>
            <a:r>
              <a:rPr lang="hr-HR" sz="2800" dirty="0" smtClean="0"/>
              <a:t> = 0.90x + 70 </a:t>
            </a:r>
            <a:endParaRPr lang="hr-HR" sz="28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971600" y="1897437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115 = 0.90x + 70 </a:t>
            </a:r>
            <a:endParaRPr lang="hr-HR" sz="28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467544" y="2476809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– 0.90x = 70 – 115  </a:t>
            </a:r>
            <a:endParaRPr lang="hr-HR" sz="28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539552" y="3124881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– 0.90x = – 45   </a:t>
            </a:r>
            <a:endParaRPr lang="hr-HR" sz="28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1475656" y="3704253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x = 50   </a:t>
            </a:r>
            <a:endParaRPr lang="hr-HR" sz="28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4283968" y="4250159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Potrošeno je 50 impulsa.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99775216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435280" cy="1139825"/>
          </a:xfrm>
        </p:spPr>
        <p:txBody>
          <a:bodyPr/>
          <a:lstStyle/>
          <a:p>
            <a:pPr algn="l"/>
            <a:r>
              <a:rPr lang="hr-HR" sz="2800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Zad</a:t>
            </a:r>
            <a:r>
              <a:rPr lang="hr-HR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Marko ima ušteđenih 200 kn. Odlučio je dalje štedjeti 10 kn dnevno. </a:t>
            </a:r>
            <a: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solidFill>
                  <a:srgbClr val="92D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Iskaži formulom linearne ovisnosti iznosa </a:t>
            </a:r>
            <a:r>
              <a:rPr lang="hr-HR" sz="2800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ušteđevine o broju dana štednje. </a:t>
            </a:r>
            <a:endParaRPr lang="hr-HR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611560" y="1844824"/>
            <a:ext cx="6439360" cy="170713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– broj dana štednje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 –  formula linearne ovisnosti  (iznos štednje)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633163" y="2996952"/>
            <a:ext cx="2210862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 smtClean="0">
                <a:cs typeface="Times New Roman" panose="02020603050405020304" pitchFamily="18" charset="0"/>
              </a:rPr>
              <a:t>y = 10x </a:t>
            </a:r>
            <a:r>
              <a:rPr lang="hr-HR" sz="2800" b="1" dirty="0">
                <a:cs typeface="Times New Roman" panose="02020603050405020304" pitchFamily="18" charset="0"/>
              </a:rPr>
              <a:t>+ </a:t>
            </a:r>
            <a:r>
              <a:rPr lang="hr-HR" sz="2800" b="1" dirty="0" smtClean="0">
                <a:cs typeface="Times New Roman" panose="02020603050405020304" pitchFamily="18" charset="0"/>
              </a:rPr>
              <a:t>200</a:t>
            </a:r>
            <a:endParaRPr lang="hr-H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323528" y="3933056"/>
            <a:ext cx="8631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b)  Kolika će biti ušteđevina za 25 dana?</a:t>
            </a:r>
            <a:endParaRPr lang="hr-HR" sz="2800" dirty="0">
              <a:solidFill>
                <a:srgbClr val="92D05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827584" y="4689808"/>
            <a:ext cx="268374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 = 10 · 25 </a:t>
            </a:r>
            <a:r>
              <a:rPr lang="hr-HR" sz="2800" dirty="0">
                <a:cs typeface="Times New Roman" panose="02020603050405020304" pitchFamily="18" charset="0"/>
              </a:rPr>
              <a:t>+ </a:t>
            </a:r>
            <a:r>
              <a:rPr lang="hr-HR" sz="2800" dirty="0" smtClean="0">
                <a:cs typeface="Times New Roman" panose="02020603050405020304" pitchFamily="18" charset="0"/>
              </a:rPr>
              <a:t>200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827584" y="5233851"/>
            <a:ext cx="2204450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 = 250 </a:t>
            </a:r>
            <a:r>
              <a:rPr lang="hr-HR" sz="2800" dirty="0">
                <a:cs typeface="Times New Roman" panose="02020603050405020304" pitchFamily="18" charset="0"/>
              </a:rPr>
              <a:t>+ </a:t>
            </a:r>
            <a:r>
              <a:rPr lang="hr-HR" sz="2800" dirty="0" smtClean="0">
                <a:cs typeface="Times New Roman" panose="02020603050405020304" pitchFamily="18" charset="0"/>
              </a:rPr>
              <a:t>200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861655" y="5812492"/>
            <a:ext cx="128432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y = 450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5004048" y="5681359"/>
            <a:ext cx="4028667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>
                <a:cs typeface="Times New Roman" panose="02020603050405020304" pitchFamily="18" charset="0"/>
              </a:rPr>
              <a:t>Ušteđevina će biti  450 kn.</a:t>
            </a: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3682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467544" y="548680"/>
            <a:ext cx="617027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hr-HR" sz="2800" dirty="0" smtClean="0">
                <a:solidFill>
                  <a:srgbClr val="92D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c)  Koliko </a:t>
            </a:r>
            <a:r>
              <a:rPr lang="hr-HR" sz="2800" dirty="0">
                <a:solidFill>
                  <a:srgbClr val="92D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dana je štedio ako ima 740 kn?</a:t>
            </a:r>
            <a:endParaRPr lang="hr-HR" sz="2800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1115616" y="1412776"/>
            <a:ext cx="2210862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 smtClean="0"/>
              <a:t>y = 10x </a:t>
            </a:r>
            <a:r>
              <a:rPr lang="hr-HR" sz="2800" b="1" dirty="0"/>
              <a:t>+ </a:t>
            </a:r>
            <a:r>
              <a:rPr lang="hr-HR" sz="2800" b="1" dirty="0" smtClean="0"/>
              <a:t>200</a:t>
            </a:r>
            <a:endParaRPr lang="hr-H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807839" y="1951654"/>
            <a:ext cx="2569934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 smtClean="0"/>
              <a:t>740 = 10x </a:t>
            </a:r>
            <a:r>
              <a:rPr lang="hr-HR" sz="2800" b="1" dirty="0"/>
              <a:t>+ </a:t>
            </a:r>
            <a:r>
              <a:rPr lang="hr-HR" sz="2800" b="1" dirty="0" smtClean="0"/>
              <a:t>200</a:t>
            </a:r>
            <a:endParaRPr lang="hr-H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457904" y="249053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– 10x = 200 – 740  </a:t>
            </a:r>
            <a:endParaRPr lang="hr-HR" sz="28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467544" y="3077654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– 10x =  – 540  </a:t>
            </a:r>
            <a:endParaRPr lang="hr-HR" sz="28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501615" y="3700443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 </a:t>
            </a:r>
            <a:r>
              <a:rPr lang="hr-HR" sz="2800" dirty="0" smtClean="0"/>
              <a:t>     x = 54  </a:t>
            </a:r>
            <a:endParaRPr lang="hr-HR" sz="28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4644008" y="4223663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Štedio je 54 dana.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5379516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6348" y="692696"/>
            <a:ext cx="8435280" cy="1139825"/>
          </a:xfrm>
        </p:spPr>
        <p:txBody>
          <a:bodyPr/>
          <a:lstStyle/>
          <a:p>
            <a:pPr algn="l"/>
            <a:r>
              <a:rPr lang="hr-HR" sz="2800" b="1" u="sng" dirty="0" err="1" smtClean="0">
                <a:effectLst/>
              </a:rPr>
              <a:t>Zad</a:t>
            </a:r>
            <a:r>
              <a:rPr lang="hr-HR" sz="2800" b="1" dirty="0" smtClean="0">
                <a:effectLst/>
              </a:rPr>
              <a:t>: </a:t>
            </a:r>
            <a:r>
              <a:rPr lang="hr-HR" sz="2800" dirty="0" smtClean="0">
                <a:effectLst/>
              </a:rPr>
              <a:t>Vodoinstalater svaki svoj sat rada naplaćuje 60 kn, a putne troškove još 50 kn. </a:t>
            </a:r>
            <a:br>
              <a:rPr lang="hr-HR" sz="2800" dirty="0" smtClean="0">
                <a:effectLst/>
              </a:rPr>
            </a:br>
            <a:r>
              <a:rPr lang="hr-HR" sz="2800" dirty="0" smtClean="0">
                <a:solidFill>
                  <a:srgbClr val="FFFF00"/>
                </a:solidFill>
                <a:effectLst/>
              </a:rPr>
              <a:t>a)  Iskaži formulom linearne ovisnosti iznosa zarade o broju sati rada. </a:t>
            </a:r>
            <a:endParaRPr lang="hr-HR" sz="2800" dirty="0">
              <a:solidFill>
                <a:srgbClr val="FFFF00"/>
              </a:solidFill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755576" y="2132856"/>
            <a:ext cx="8617595" cy="121161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– broj sati rada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 linearne ovisnosti (iznos zarade)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827584" y="3244695"/>
            <a:ext cx="203132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b="1" dirty="0"/>
              <a:t>y</a:t>
            </a:r>
            <a:r>
              <a:rPr lang="hr-HR" sz="2800" b="1" dirty="0" smtClean="0"/>
              <a:t> </a:t>
            </a:r>
            <a:r>
              <a:rPr lang="hr-HR" sz="2800" b="1" dirty="0"/>
              <a:t>= </a:t>
            </a:r>
            <a:r>
              <a:rPr lang="hr-HR" sz="2800" b="1" dirty="0" smtClean="0"/>
              <a:t>60x </a:t>
            </a:r>
            <a:r>
              <a:rPr lang="hr-HR" sz="2800" b="1" dirty="0"/>
              <a:t>+ 5</a:t>
            </a:r>
            <a:r>
              <a:rPr lang="hr-HR" sz="2800" b="1" dirty="0" smtClean="0"/>
              <a:t>0</a:t>
            </a:r>
            <a:endParaRPr lang="hr-H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467544" y="4077072"/>
            <a:ext cx="8631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FFFF00"/>
                </a:solidFill>
              </a:rPr>
              <a:t>b)  Kolika će biti zarada za 8 sati rada?</a:t>
            </a:r>
            <a:endParaRPr lang="hr-HR" sz="2800" dirty="0">
              <a:solidFill>
                <a:srgbClr val="FFFF00"/>
              </a:solidFill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971600" y="4657071"/>
            <a:ext cx="2324675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/>
              <a:t>y</a:t>
            </a:r>
            <a:r>
              <a:rPr lang="hr-HR" sz="2800" dirty="0" smtClean="0"/>
              <a:t> </a:t>
            </a:r>
            <a:r>
              <a:rPr lang="hr-HR" sz="2800" dirty="0"/>
              <a:t>= </a:t>
            </a:r>
            <a:r>
              <a:rPr lang="hr-HR" sz="2800" dirty="0" smtClean="0"/>
              <a:t>60 · 8 </a:t>
            </a:r>
            <a:r>
              <a:rPr lang="hr-HR" sz="2800" dirty="0"/>
              <a:t>+ 5</a:t>
            </a:r>
            <a:r>
              <a:rPr lang="hr-HR" sz="2800" dirty="0" smtClean="0"/>
              <a:t>0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971600" y="5181868"/>
            <a:ext cx="2024913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/>
              <a:t>y</a:t>
            </a:r>
            <a:r>
              <a:rPr lang="hr-HR" sz="2800" dirty="0" smtClean="0"/>
              <a:t> </a:t>
            </a:r>
            <a:r>
              <a:rPr lang="hr-HR" sz="2800" dirty="0"/>
              <a:t>= </a:t>
            </a:r>
            <a:r>
              <a:rPr lang="hr-HR" sz="2800" dirty="0" smtClean="0"/>
              <a:t>480 </a:t>
            </a:r>
            <a:r>
              <a:rPr lang="hr-HR" sz="2800" dirty="0"/>
              <a:t>+ 5</a:t>
            </a:r>
            <a:r>
              <a:rPr lang="hr-HR" sz="2800" dirty="0" smtClean="0"/>
              <a:t>0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971600" y="5698933"/>
            <a:ext cx="128432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/>
              <a:t>y</a:t>
            </a:r>
            <a:r>
              <a:rPr lang="hr-HR" sz="2800" dirty="0" smtClean="0"/>
              <a:t> </a:t>
            </a:r>
            <a:r>
              <a:rPr lang="hr-HR" sz="2800" dirty="0"/>
              <a:t>= </a:t>
            </a:r>
            <a:r>
              <a:rPr lang="hr-HR" sz="2800" dirty="0" smtClean="0"/>
              <a:t>530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5436096" y="5662084"/>
            <a:ext cx="3411511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 smtClean="0"/>
              <a:t>Zarada će biti 530 kn. 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65556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Ripple">
  <a:themeElements>
    <a:clrScheme name="Ripple 10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FFFF00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10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FFFF00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1953</TotalTime>
  <Words>1239</Words>
  <Application>Microsoft Office PowerPoint</Application>
  <PresentationFormat>Prikaz na zaslonu (4:3)</PresentationFormat>
  <Paragraphs>183</Paragraphs>
  <Slides>26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34" baseType="lpstr">
      <vt:lpstr>Arial</vt:lpstr>
      <vt:lpstr>Calibri</vt:lpstr>
      <vt:lpstr>Cambria Math</vt:lpstr>
      <vt:lpstr>Comic Sans MS</vt:lpstr>
      <vt:lpstr>Monotype Corsiva</vt:lpstr>
      <vt:lpstr>Times New Roman</vt:lpstr>
      <vt:lpstr>Wingdings</vt:lpstr>
      <vt:lpstr>Ripple</vt:lpstr>
      <vt:lpstr>Linearna ovisnost - primjena u praktičnim zadacima 7. razred OŠ Lijepa naša, Tuhelj </vt:lpstr>
      <vt:lpstr>PowerPoint prezentacija</vt:lpstr>
      <vt:lpstr>y = 2x - 1</vt:lpstr>
      <vt:lpstr>Gradska taxi služba Hitrić svoje usluge naplaćuje prema sljedećem cjeniku: Start--- 12 kn,    cijena po km --- 9 kn.. </vt:lpstr>
      <vt:lpstr>primjer 1: Telefonska mjesečna pretplata iznosi 70 kn, a za svaki potrošeni impuls korisnik plaća 0,90 kn.   a) Iskažimo formulom linearne ovisnosti iznosa mjesečnog računa o broju potrošenih impulsa. </vt:lpstr>
      <vt:lpstr>PowerPoint prezentacija</vt:lpstr>
      <vt:lpstr>Zad: Marko ima ušteđenih 200 kn. Odlučio je dalje štedjeti 10 kn dnevno.  a) Iskaži formulom linearne ovisnosti iznosa ušteđevine o broju dana štednje. </vt:lpstr>
      <vt:lpstr>PowerPoint prezentacija</vt:lpstr>
      <vt:lpstr>Zad: Vodoinstalater svaki svoj sat rada naplaćuje 60 kn, a putne troškove još 50 kn.  a)  Iskaži formulom linearne ovisnosti iznosa zarade o broju sati rada. </vt:lpstr>
      <vt:lpstr>PowerPoint prezentacija</vt:lpstr>
      <vt:lpstr>Zad: Prije 10 godina mjesečna članarina u videoteci Alfa iznosila je 50 kn, a za svaki posuđeni DVD trebalo je platiti 5 kn.  a) Iskaži formulom linearne ovisnosti iznos računa o broju posuđenih DVD-a. </vt:lpstr>
      <vt:lpstr>PowerPoint prezentacija</vt:lpstr>
      <vt:lpstr>Zad: Nedaleko od videoteke Alfa bila je videoteka Beta u kojoj se nije trebala plaćati članarina, ali je za posuđeni DVD trebalo platiti 7 kn.  a) Iskaži formulom linearne  ovisnosti iznosa računa o broju posuđenih DVD-a. </vt:lpstr>
      <vt:lpstr>PowerPoint prezentacija</vt:lpstr>
      <vt:lpstr>Zad: Alfa:  y = 5x + 50                   Beta:  y = 7x  a)  Marko želi posuditi 22 DVD-a. U kojoj videoteci će proći jeftinije? </vt:lpstr>
      <vt:lpstr>Zad: Plava rent a car služba iznajmljuje automobile tako da iznajmljivanje naplaćuje 250 kn, a za svaki prijeđeni kilometar 2 kn. a) Iskaži formulom linearne  ovisnosti iznosa računa o broju prijeđenih kilometara. </vt:lpstr>
      <vt:lpstr>PowerPoint prezentacija</vt:lpstr>
      <vt:lpstr>Zad: Žuta rent a car služba iznajmljuje automobile tako da iznajmljivanje naplaćuje 150 kn, a za svaki prijeđeni kilometar 5 kn. a) Iskaži formulom linearne  ovisnosti iznosa računa o broju prijeđenih kilometara. </vt:lpstr>
      <vt:lpstr>PowerPoint prezentacija</vt:lpstr>
      <vt:lpstr>Zad: Plava rent a car služba iznajmljuje automobile tako da za svaki prijeđeni kilometar naplaćuje 15 kn. a) Iskaži formulom linearne  ovisnosti iznosa računa o broju prijeđenih kilometara. </vt:lpstr>
      <vt:lpstr>PowerPoint prezentacija</vt:lpstr>
      <vt:lpstr>Zad: Mobilni operater Velike uši naplaćuje mjesečnu pretplatu od 50 kn, a svaku minutu razgovora dodatnih 0.35 kn. a) Iskaži formulom linearne  ovisnosti iznosa računa o broju minuta razgovora. </vt:lpstr>
      <vt:lpstr>PowerPoint prezentacija</vt:lpstr>
      <vt:lpstr>Zad: Mobilni operater Telepriča nema mjesečnu pretplatu, a svaku minutu razgovora naplaćuje 0.65 kn. a) Iskaži formulom linearne  ovisnosti iznosa računa o broju minuta razgovora. 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Funkcije</dc:title>
  <dc:creator>Antonija</dc:creator>
  <cp:lastModifiedBy>Korisnik</cp:lastModifiedBy>
  <cp:revision>323</cp:revision>
  <dcterms:created xsi:type="dcterms:W3CDTF">2007-04-01T17:28:45Z</dcterms:created>
  <dcterms:modified xsi:type="dcterms:W3CDTF">2021-03-18T17:35:27Z</dcterms:modified>
</cp:coreProperties>
</file>